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Georgia" panose="02040502050405020303" pitchFamily="18" charset="0"/>
      <p:regular r:id="rId34"/>
      <p:bold r:id="rId35"/>
      <p:italic r:id="rId36"/>
      <p:boldItalic r:id="rId37"/>
    </p:embeddedFont>
    <p:embeddedFont>
      <p:font typeface="Oswald" pitchFamily="2" charset="77"/>
      <p:regular r:id="rId38"/>
      <p:bold r:id="rId39"/>
    </p:embeddedFont>
    <p:embeddedFont>
      <p:font typeface="Roboto" panose="02000000000000000000" pitchFamily="2" charset="0"/>
      <p:regular r:id="rId40"/>
      <p:bold r:id="rId41"/>
      <p:italic r:id="rId42"/>
      <p:boldItalic r:id="rId43"/>
    </p:embeddedFont>
    <p:embeddedFont>
      <p:font typeface="Staatliches" pitchFamily="2"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9"/>
  </p:normalViewPr>
  <p:slideViewPr>
    <p:cSldViewPr snapToGrid="0">
      <p:cViewPr varScale="1">
        <p:scale>
          <a:sx n="162" d="100"/>
          <a:sy n="162" d="100"/>
        </p:scale>
        <p:origin x="200"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ad65438fe0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ad65438fe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ad65438fe0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ad65438fe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ad65438fe0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ad65438fe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ad3de46b45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ad3de46b45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reads.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3644acf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3644acf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reads.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3644acf6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a3644acf6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reads.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a3644acf60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a3644acf6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reads.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a3644acf60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a3644acf60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Reads.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a34da9ba1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a34da9ba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Kalynn reads.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a34da9ba1a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a34da9ba1a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Kalynn reads.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d65438fe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d65438f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a34da9ba1a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a34da9ba1a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Kalynn reads.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d65438fe0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d65438fe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Seth reads.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d65438fe0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d65438fe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Seth reads.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ad65438fe0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ad65438fe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Seth reads.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3644b26c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a3644b26c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Seth reads.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ad65438fe0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ad65438fe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Seth reads.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ad3de46b45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ad3de46b45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reads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ad3de46b45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ad3de46b45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reads.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ad65438fe0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ad65438fe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Amanda reads.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3644b26c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a3644b26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d65438fe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d65438fe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3644b26c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a3644b26c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ad65438fe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ad65438fe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d65438fe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d65438fe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ad3de46b45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ad3de46b4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d65438fe0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ad65438fe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d65438fe0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ad65438fe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Shelby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ad65438fe0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ad65438fe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a snippet of the inside of Violations</a:t>
            </a:r>
            <a:endParaRPr/>
          </a:p>
          <a:p>
            <a:pPr marL="0" lvl="0" indent="0" algn="l" rtl="0">
              <a:spcBef>
                <a:spcPts val="0"/>
              </a:spcBef>
              <a:spcAft>
                <a:spcPts val="0"/>
              </a:spcAft>
              <a:buNone/>
            </a:pPr>
            <a:r>
              <a:rPr lang="en"/>
              <a:t>Stop at 5:30</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IG_NUMBER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hasCustomPrompt="1"/>
          </p:nvPr>
        </p:nvSpPr>
        <p:spPr>
          <a:xfrm>
            <a:off x="1202325" y="5558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52" name="Google Shape;52;p13"/>
          <p:cNvSpPr txBox="1">
            <a:spLocks noGrp="1"/>
          </p:cNvSpPr>
          <p:nvPr>
            <p:ph type="title" idx="2"/>
          </p:nvPr>
        </p:nvSpPr>
        <p:spPr>
          <a:xfrm>
            <a:off x="2449800" y="641612"/>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53" name="Google Shape;53;p13"/>
          <p:cNvSpPr txBox="1">
            <a:spLocks noGrp="1"/>
          </p:cNvSpPr>
          <p:nvPr>
            <p:ph type="subTitle" idx="1"/>
          </p:nvPr>
        </p:nvSpPr>
        <p:spPr>
          <a:xfrm>
            <a:off x="2449800" y="9548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54" name="Google Shape;54;p13"/>
          <p:cNvSpPr txBox="1">
            <a:spLocks noGrp="1"/>
          </p:cNvSpPr>
          <p:nvPr>
            <p:ph type="title" idx="3" hasCustomPrompt="1"/>
          </p:nvPr>
        </p:nvSpPr>
        <p:spPr>
          <a:xfrm>
            <a:off x="1202325" y="12035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55" name="Google Shape;55;p13"/>
          <p:cNvSpPr txBox="1">
            <a:spLocks noGrp="1"/>
          </p:cNvSpPr>
          <p:nvPr>
            <p:ph type="title" idx="4"/>
          </p:nvPr>
        </p:nvSpPr>
        <p:spPr>
          <a:xfrm>
            <a:off x="2449800" y="12894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56" name="Google Shape;56;p13"/>
          <p:cNvSpPr txBox="1">
            <a:spLocks noGrp="1"/>
          </p:cNvSpPr>
          <p:nvPr>
            <p:ph type="subTitle" idx="5"/>
          </p:nvPr>
        </p:nvSpPr>
        <p:spPr>
          <a:xfrm>
            <a:off x="2449800" y="16025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57" name="Google Shape;57;p13"/>
          <p:cNvSpPr txBox="1">
            <a:spLocks noGrp="1"/>
          </p:cNvSpPr>
          <p:nvPr>
            <p:ph type="title" idx="6" hasCustomPrompt="1"/>
          </p:nvPr>
        </p:nvSpPr>
        <p:spPr>
          <a:xfrm>
            <a:off x="1202325" y="18512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58" name="Google Shape;58;p13"/>
          <p:cNvSpPr txBox="1">
            <a:spLocks noGrp="1"/>
          </p:cNvSpPr>
          <p:nvPr>
            <p:ph type="title" idx="7"/>
          </p:nvPr>
        </p:nvSpPr>
        <p:spPr>
          <a:xfrm>
            <a:off x="2449800" y="19371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59" name="Google Shape;59;p13"/>
          <p:cNvSpPr txBox="1">
            <a:spLocks noGrp="1"/>
          </p:cNvSpPr>
          <p:nvPr>
            <p:ph type="subTitle" idx="8"/>
          </p:nvPr>
        </p:nvSpPr>
        <p:spPr>
          <a:xfrm>
            <a:off x="2449800" y="22502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60" name="Google Shape;60;p13"/>
          <p:cNvSpPr txBox="1">
            <a:spLocks noGrp="1"/>
          </p:cNvSpPr>
          <p:nvPr>
            <p:ph type="title" idx="9" hasCustomPrompt="1"/>
          </p:nvPr>
        </p:nvSpPr>
        <p:spPr>
          <a:xfrm>
            <a:off x="1202325" y="24989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61" name="Google Shape;61;p13"/>
          <p:cNvSpPr txBox="1">
            <a:spLocks noGrp="1"/>
          </p:cNvSpPr>
          <p:nvPr>
            <p:ph type="title" idx="13"/>
          </p:nvPr>
        </p:nvSpPr>
        <p:spPr>
          <a:xfrm>
            <a:off x="2449800" y="25848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62" name="Google Shape;62;p13"/>
          <p:cNvSpPr txBox="1">
            <a:spLocks noGrp="1"/>
          </p:cNvSpPr>
          <p:nvPr>
            <p:ph type="subTitle" idx="14"/>
          </p:nvPr>
        </p:nvSpPr>
        <p:spPr>
          <a:xfrm>
            <a:off x="2449800" y="28979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63" name="Google Shape;63;p13"/>
          <p:cNvSpPr txBox="1">
            <a:spLocks noGrp="1"/>
          </p:cNvSpPr>
          <p:nvPr>
            <p:ph type="title" idx="15" hasCustomPrompt="1"/>
          </p:nvPr>
        </p:nvSpPr>
        <p:spPr>
          <a:xfrm>
            <a:off x="1202325" y="31466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64" name="Google Shape;64;p13"/>
          <p:cNvSpPr txBox="1">
            <a:spLocks noGrp="1"/>
          </p:cNvSpPr>
          <p:nvPr>
            <p:ph type="title" idx="16"/>
          </p:nvPr>
        </p:nvSpPr>
        <p:spPr>
          <a:xfrm>
            <a:off x="2449800" y="32325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65" name="Google Shape;65;p13"/>
          <p:cNvSpPr txBox="1">
            <a:spLocks noGrp="1"/>
          </p:cNvSpPr>
          <p:nvPr>
            <p:ph type="subTitle" idx="17"/>
          </p:nvPr>
        </p:nvSpPr>
        <p:spPr>
          <a:xfrm>
            <a:off x="2449800" y="35456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66" name="Google Shape;66;p13"/>
          <p:cNvSpPr txBox="1">
            <a:spLocks noGrp="1"/>
          </p:cNvSpPr>
          <p:nvPr>
            <p:ph type="title" idx="18" hasCustomPrompt="1"/>
          </p:nvPr>
        </p:nvSpPr>
        <p:spPr>
          <a:xfrm>
            <a:off x="1202325" y="37943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67" name="Google Shape;67;p13"/>
          <p:cNvSpPr txBox="1">
            <a:spLocks noGrp="1"/>
          </p:cNvSpPr>
          <p:nvPr>
            <p:ph type="title" idx="19"/>
          </p:nvPr>
        </p:nvSpPr>
        <p:spPr>
          <a:xfrm>
            <a:off x="2449800" y="38802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68" name="Google Shape;68;p13"/>
          <p:cNvSpPr txBox="1">
            <a:spLocks noGrp="1"/>
          </p:cNvSpPr>
          <p:nvPr>
            <p:ph type="subTitle" idx="20"/>
          </p:nvPr>
        </p:nvSpPr>
        <p:spPr>
          <a:xfrm>
            <a:off x="2449800" y="41933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69" name="Google Shape;69;p13"/>
          <p:cNvSpPr txBox="1">
            <a:spLocks noGrp="1"/>
          </p:cNvSpPr>
          <p:nvPr>
            <p:ph type="title" idx="21"/>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70" name="Google Shape;70;p13"/>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bullet points">
  <p:cSld name="TITLE_AND_TWO_COLUMNS_1">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body" idx="1"/>
          </p:nvPr>
        </p:nvSpPr>
        <p:spPr>
          <a:xfrm>
            <a:off x="1678750" y="643000"/>
            <a:ext cx="6246600" cy="3658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73" name="Google Shape;73;p14"/>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74" name="Google Shape;74;p14"/>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ctrTitle"/>
          </p:nvPr>
        </p:nvSpPr>
        <p:spPr>
          <a:xfrm>
            <a:off x="1559250" y="1241550"/>
            <a:ext cx="6025500" cy="2052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7200"/>
              <a:buNone/>
              <a:defRPr sz="7200">
                <a:solidFill>
                  <a:schemeClr val="lt1"/>
                </a:solidFill>
              </a:defRPr>
            </a:lvl1pPr>
            <a:lvl2pPr lvl="1" algn="ctr" rtl="0">
              <a:lnSpc>
                <a:spcPct val="70000"/>
              </a:lnSpc>
              <a:spcBef>
                <a:spcPts val="0"/>
              </a:spcBef>
              <a:spcAft>
                <a:spcPts val="0"/>
              </a:spcAft>
              <a:buClr>
                <a:schemeClr val="lt1"/>
              </a:buClr>
              <a:buSzPts val="5200"/>
              <a:buNone/>
              <a:defRPr sz="5200">
                <a:solidFill>
                  <a:schemeClr val="lt1"/>
                </a:solidFill>
              </a:defRPr>
            </a:lvl2pPr>
            <a:lvl3pPr lvl="2" algn="ctr" rtl="0">
              <a:lnSpc>
                <a:spcPct val="70000"/>
              </a:lnSpc>
              <a:spcBef>
                <a:spcPts val="0"/>
              </a:spcBef>
              <a:spcAft>
                <a:spcPts val="0"/>
              </a:spcAft>
              <a:buClr>
                <a:schemeClr val="lt1"/>
              </a:buClr>
              <a:buSzPts val="5200"/>
              <a:buNone/>
              <a:defRPr sz="5200">
                <a:solidFill>
                  <a:schemeClr val="lt1"/>
                </a:solidFill>
              </a:defRPr>
            </a:lvl3pPr>
            <a:lvl4pPr lvl="3" algn="ctr" rtl="0">
              <a:lnSpc>
                <a:spcPct val="70000"/>
              </a:lnSpc>
              <a:spcBef>
                <a:spcPts val="0"/>
              </a:spcBef>
              <a:spcAft>
                <a:spcPts val="0"/>
              </a:spcAft>
              <a:buClr>
                <a:schemeClr val="lt1"/>
              </a:buClr>
              <a:buSzPts val="5200"/>
              <a:buNone/>
              <a:defRPr sz="5200">
                <a:solidFill>
                  <a:schemeClr val="lt1"/>
                </a:solidFill>
              </a:defRPr>
            </a:lvl4pPr>
            <a:lvl5pPr lvl="4" algn="ctr" rtl="0">
              <a:lnSpc>
                <a:spcPct val="70000"/>
              </a:lnSpc>
              <a:spcBef>
                <a:spcPts val="0"/>
              </a:spcBef>
              <a:spcAft>
                <a:spcPts val="0"/>
              </a:spcAft>
              <a:buClr>
                <a:schemeClr val="lt1"/>
              </a:buClr>
              <a:buSzPts val="5200"/>
              <a:buNone/>
              <a:defRPr sz="5200">
                <a:solidFill>
                  <a:schemeClr val="lt1"/>
                </a:solidFill>
              </a:defRPr>
            </a:lvl5pPr>
            <a:lvl6pPr lvl="5" algn="ctr" rtl="0">
              <a:lnSpc>
                <a:spcPct val="70000"/>
              </a:lnSpc>
              <a:spcBef>
                <a:spcPts val="0"/>
              </a:spcBef>
              <a:spcAft>
                <a:spcPts val="0"/>
              </a:spcAft>
              <a:buClr>
                <a:schemeClr val="lt1"/>
              </a:buClr>
              <a:buSzPts val="5200"/>
              <a:buNone/>
              <a:defRPr sz="5200">
                <a:solidFill>
                  <a:schemeClr val="lt1"/>
                </a:solidFill>
              </a:defRPr>
            </a:lvl6pPr>
            <a:lvl7pPr lvl="6" algn="ctr" rtl="0">
              <a:lnSpc>
                <a:spcPct val="70000"/>
              </a:lnSpc>
              <a:spcBef>
                <a:spcPts val="0"/>
              </a:spcBef>
              <a:spcAft>
                <a:spcPts val="0"/>
              </a:spcAft>
              <a:buClr>
                <a:schemeClr val="lt1"/>
              </a:buClr>
              <a:buSzPts val="5200"/>
              <a:buNone/>
              <a:defRPr sz="5200">
                <a:solidFill>
                  <a:schemeClr val="lt1"/>
                </a:solidFill>
              </a:defRPr>
            </a:lvl7pPr>
            <a:lvl8pPr lvl="7" algn="ctr" rtl="0">
              <a:lnSpc>
                <a:spcPct val="70000"/>
              </a:lnSpc>
              <a:spcBef>
                <a:spcPts val="0"/>
              </a:spcBef>
              <a:spcAft>
                <a:spcPts val="0"/>
              </a:spcAft>
              <a:buClr>
                <a:schemeClr val="lt1"/>
              </a:buClr>
              <a:buSzPts val="5200"/>
              <a:buNone/>
              <a:defRPr sz="5200">
                <a:solidFill>
                  <a:schemeClr val="lt1"/>
                </a:solidFill>
              </a:defRPr>
            </a:lvl8pPr>
            <a:lvl9pPr lvl="8" algn="ctr" rtl="0">
              <a:lnSpc>
                <a:spcPct val="70000"/>
              </a:lnSpc>
              <a:spcBef>
                <a:spcPts val="0"/>
              </a:spcBef>
              <a:spcAft>
                <a:spcPts val="0"/>
              </a:spcAft>
              <a:buClr>
                <a:schemeClr val="lt1"/>
              </a:buClr>
              <a:buSzPts val="5200"/>
              <a:buNone/>
              <a:defRPr sz="5200">
                <a:solidFill>
                  <a:schemeClr val="lt1"/>
                </a:solidFill>
              </a:defRPr>
            </a:lvl9pPr>
          </a:lstStyle>
          <a:p>
            <a:endParaRPr/>
          </a:p>
        </p:txBody>
      </p:sp>
      <p:sp>
        <p:nvSpPr>
          <p:cNvPr id="80" name="Google Shape;80;p16"/>
          <p:cNvSpPr txBox="1">
            <a:spLocks noGrp="1"/>
          </p:cNvSpPr>
          <p:nvPr>
            <p:ph type="subTitle" idx="1"/>
          </p:nvPr>
        </p:nvSpPr>
        <p:spPr>
          <a:xfrm>
            <a:off x="1675950" y="3377250"/>
            <a:ext cx="57921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2152200" y="2723225"/>
            <a:ext cx="48396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3" name="Google Shape;83;p17"/>
          <p:cNvSpPr txBox="1">
            <a:spLocks noGrp="1"/>
          </p:cNvSpPr>
          <p:nvPr>
            <p:ph type="title" idx="2" hasCustomPrompt="1"/>
          </p:nvPr>
        </p:nvSpPr>
        <p:spPr>
          <a:xfrm>
            <a:off x="1950300" y="1178125"/>
            <a:ext cx="5243400" cy="148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84" name="Google Shape;84;p17"/>
          <p:cNvSpPr txBox="1">
            <a:spLocks noGrp="1"/>
          </p:cNvSpPr>
          <p:nvPr>
            <p:ph type="subTitle" idx="1"/>
          </p:nvPr>
        </p:nvSpPr>
        <p:spPr>
          <a:xfrm>
            <a:off x="2549400" y="3396937"/>
            <a:ext cx="40452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87" name="Google Shape;87;p18"/>
          <p:cNvSpPr txBox="1">
            <a:spLocks noGrp="1"/>
          </p:cNvSpPr>
          <p:nvPr>
            <p:ph type="body" idx="1"/>
          </p:nvPr>
        </p:nvSpPr>
        <p:spPr>
          <a:xfrm>
            <a:off x="2989050" y="2124150"/>
            <a:ext cx="3165900" cy="12000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sz="1800">
                <a:solidFill>
                  <a:schemeClr val="lt1"/>
                </a:solidFill>
              </a:defRPr>
            </a:lvl1pPr>
            <a:lvl2pPr marL="914400" lvl="1" indent="-342900" algn="ctr" rtl="0">
              <a:spcBef>
                <a:spcPts val="1600"/>
              </a:spcBef>
              <a:spcAft>
                <a:spcPts val="0"/>
              </a:spcAft>
              <a:buClr>
                <a:schemeClr val="lt1"/>
              </a:buClr>
              <a:buSzPts val="1800"/>
              <a:buChar char="○"/>
              <a:defRPr sz="1800">
                <a:solidFill>
                  <a:schemeClr val="lt1"/>
                </a:solidFill>
              </a:defRPr>
            </a:lvl2pPr>
            <a:lvl3pPr marL="1371600" lvl="2" indent="-342900" algn="ctr" rtl="0">
              <a:spcBef>
                <a:spcPts val="1600"/>
              </a:spcBef>
              <a:spcAft>
                <a:spcPts val="0"/>
              </a:spcAft>
              <a:buClr>
                <a:schemeClr val="lt1"/>
              </a:buClr>
              <a:buSzPts val="1800"/>
              <a:buChar char="■"/>
              <a:defRPr sz="1800">
                <a:solidFill>
                  <a:schemeClr val="lt1"/>
                </a:solidFill>
              </a:defRPr>
            </a:lvl3pPr>
            <a:lvl4pPr marL="1828800" lvl="3" indent="-342900" algn="ctr" rtl="0">
              <a:spcBef>
                <a:spcPts val="1600"/>
              </a:spcBef>
              <a:spcAft>
                <a:spcPts val="0"/>
              </a:spcAft>
              <a:buClr>
                <a:schemeClr val="lt1"/>
              </a:buClr>
              <a:buSzPts val="1800"/>
              <a:buChar char="●"/>
              <a:defRPr sz="1800">
                <a:solidFill>
                  <a:schemeClr val="lt1"/>
                </a:solidFill>
              </a:defRPr>
            </a:lvl4pPr>
            <a:lvl5pPr marL="2286000" lvl="4" indent="-342900" algn="ctr" rtl="0">
              <a:spcBef>
                <a:spcPts val="1600"/>
              </a:spcBef>
              <a:spcAft>
                <a:spcPts val="0"/>
              </a:spcAft>
              <a:buClr>
                <a:schemeClr val="lt1"/>
              </a:buClr>
              <a:buSzPts val="1800"/>
              <a:buChar char="○"/>
              <a:defRPr sz="1800">
                <a:solidFill>
                  <a:schemeClr val="lt1"/>
                </a:solidFill>
              </a:defRPr>
            </a:lvl5pPr>
            <a:lvl6pPr marL="2743200" lvl="5" indent="-342900" algn="ctr" rtl="0">
              <a:spcBef>
                <a:spcPts val="1600"/>
              </a:spcBef>
              <a:spcAft>
                <a:spcPts val="0"/>
              </a:spcAft>
              <a:buClr>
                <a:schemeClr val="lt1"/>
              </a:buClr>
              <a:buSzPts val="1800"/>
              <a:buChar char="■"/>
              <a:defRPr sz="1800">
                <a:solidFill>
                  <a:schemeClr val="lt1"/>
                </a:solidFill>
              </a:defRPr>
            </a:lvl6pPr>
            <a:lvl7pPr marL="3200400" lvl="6" indent="-342900" algn="ctr" rtl="0">
              <a:spcBef>
                <a:spcPts val="1600"/>
              </a:spcBef>
              <a:spcAft>
                <a:spcPts val="0"/>
              </a:spcAft>
              <a:buClr>
                <a:schemeClr val="lt1"/>
              </a:buClr>
              <a:buSzPts val="1800"/>
              <a:buChar char="●"/>
              <a:defRPr sz="1800">
                <a:solidFill>
                  <a:schemeClr val="lt1"/>
                </a:solidFill>
              </a:defRPr>
            </a:lvl7pPr>
            <a:lvl8pPr marL="3657600" lvl="7" indent="-342900" algn="ctr" rtl="0">
              <a:spcBef>
                <a:spcPts val="1600"/>
              </a:spcBef>
              <a:spcAft>
                <a:spcPts val="0"/>
              </a:spcAft>
              <a:buClr>
                <a:schemeClr val="lt1"/>
              </a:buClr>
              <a:buSzPts val="1800"/>
              <a:buChar char="○"/>
              <a:defRPr sz="1800">
                <a:solidFill>
                  <a:schemeClr val="lt1"/>
                </a:solidFill>
              </a:defRPr>
            </a:lvl8pPr>
            <a:lvl9pPr marL="4114800" lvl="8" indent="-342900" algn="ctr" rtl="0">
              <a:spcBef>
                <a:spcPts val="1600"/>
              </a:spcBef>
              <a:spcAft>
                <a:spcPts val="1600"/>
              </a:spcAft>
              <a:buClr>
                <a:schemeClr val="lt1"/>
              </a:buClr>
              <a:buSzPts val="1800"/>
              <a:buChar char="■"/>
              <a:defRPr sz="1800">
                <a:solidFill>
                  <a:schemeClr val="lt1"/>
                </a:solidFill>
              </a:defRPr>
            </a:lvl9pPr>
          </a:lstStyle>
          <a:p>
            <a:endParaRPr/>
          </a:p>
        </p:txBody>
      </p:sp>
      <p:sp>
        <p:nvSpPr>
          <p:cNvPr id="88" name="Google Shape;88;p18"/>
          <p:cNvSpPr txBox="1">
            <a:spLocks noGrp="1"/>
          </p:cNvSpPr>
          <p:nvPr>
            <p:ph type="sldNum" idx="12"/>
          </p:nvPr>
        </p:nvSpPr>
        <p:spPr>
          <a:xfrm>
            <a:off x="4297658" y="46129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lt1"/>
                </a:solidFill>
                <a:latin typeface="Roboto"/>
                <a:ea typeface="Roboto"/>
                <a:cs typeface="Roboto"/>
                <a:sym typeface="Roboto"/>
              </a:defRPr>
            </a:lvl1pPr>
            <a:lvl2pPr lvl="1" rtl="0">
              <a:buNone/>
              <a:defRPr>
                <a:solidFill>
                  <a:schemeClr val="lt1"/>
                </a:solidFill>
                <a:latin typeface="Roboto"/>
                <a:ea typeface="Roboto"/>
                <a:cs typeface="Roboto"/>
                <a:sym typeface="Roboto"/>
              </a:defRPr>
            </a:lvl2pPr>
            <a:lvl3pPr lvl="2" rtl="0">
              <a:buNone/>
              <a:defRPr>
                <a:solidFill>
                  <a:schemeClr val="lt1"/>
                </a:solidFill>
                <a:latin typeface="Roboto"/>
                <a:ea typeface="Roboto"/>
                <a:cs typeface="Roboto"/>
                <a:sym typeface="Roboto"/>
              </a:defRPr>
            </a:lvl3pPr>
            <a:lvl4pPr lvl="3" rtl="0">
              <a:buNone/>
              <a:defRPr>
                <a:solidFill>
                  <a:schemeClr val="lt1"/>
                </a:solidFill>
                <a:latin typeface="Roboto"/>
                <a:ea typeface="Roboto"/>
                <a:cs typeface="Roboto"/>
                <a:sym typeface="Roboto"/>
              </a:defRPr>
            </a:lvl4pPr>
            <a:lvl5pPr lvl="4" rtl="0">
              <a:buNone/>
              <a:defRPr>
                <a:solidFill>
                  <a:schemeClr val="lt1"/>
                </a:solidFill>
                <a:latin typeface="Roboto"/>
                <a:ea typeface="Roboto"/>
                <a:cs typeface="Roboto"/>
                <a:sym typeface="Roboto"/>
              </a:defRPr>
            </a:lvl5pPr>
            <a:lvl6pPr lvl="5" rtl="0">
              <a:buNone/>
              <a:defRPr>
                <a:solidFill>
                  <a:schemeClr val="lt1"/>
                </a:solidFill>
                <a:latin typeface="Roboto"/>
                <a:ea typeface="Roboto"/>
                <a:cs typeface="Roboto"/>
                <a:sym typeface="Roboto"/>
              </a:defRPr>
            </a:lvl6pPr>
            <a:lvl7pPr lvl="6" rtl="0">
              <a:buNone/>
              <a:defRPr>
                <a:solidFill>
                  <a:schemeClr val="lt1"/>
                </a:solidFill>
                <a:latin typeface="Roboto"/>
                <a:ea typeface="Roboto"/>
                <a:cs typeface="Roboto"/>
                <a:sym typeface="Roboto"/>
              </a:defRPr>
            </a:lvl7pPr>
            <a:lvl8pPr lvl="7" rtl="0">
              <a:buNone/>
              <a:defRPr>
                <a:solidFill>
                  <a:schemeClr val="lt1"/>
                </a:solidFill>
                <a:latin typeface="Roboto"/>
                <a:ea typeface="Roboto"/>
                <a:cs typeface="Roboto"/>
                <a:sym typeface="Roboto"/>
              </a:defRPr>
            </a:lvl8pPr>
            <a:lvl9pPr lvl="8" rtl="0">
              <a:buNone/>
              <a:defRPr>
                <a:solidFill>
                  <a:schemeClr val="lt1"/>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19"/>
          <p:cNvSpPr txBox="1">
            <a:spLocks noGrp="1"/>
          </p:cNvSpPr>
          <p:nvPr>
            <p:ph type="body" idx="1"/>
          </p:nvPr>
        </p:nvSpPr>
        <p:spPr>
          <a:xfrm>
            <a:off x="1678738" y="885300"/>
            <a:ext cx="32277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1" name="Google Shape;91;p19"/>
          <p:cNvSpPr txBox="1">
            <a:spLocks noGrp="1"/>
          </p:cNvSpPr>
          <p:nvPr>
            <p:ph type="body" idx="2"/>
          </p:nvPr>
        </p:nvSpPr>
        <p:spPr>
          <a:xfrm>
            <a:off x="5326961" y="885300"/>
            <a:ext cx="32277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2" name="Google Shape;92;p19"/>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93" name="Google Shape;93;p19"/>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96" name="Google Shape;96;p20"/>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body" idx="1"/>
          </p:nvPr>
        </p:nvSpPr>
        <p:spPr>
          <a:xfrm>
            <a:off x="4869600" y="1731150"/>
            <a:ext cx="3019800" cy="1681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9" name="Google Shape;99;p21"/>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00" name="Google Shape;100;p21"/>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
        <p:cNvGrpSpPr/>
        <p:nvPr/>
      </p:nvGrpSpPr>
      <p:grpSpPr>
        <a:xfrm>
          <a:off x="0" y="0"/>
          <a:ext cx="0" cy="0"/>
          <a:chOff x="0" y="0"/>
          <a:chExt cx="0" cy="0"/>
        </a:xfrm>
      </p:grpSpPr>
      <p:grpSp>
        <p:nvGrpSpPr>
          <p:cNvPr id="102" name="Google Shape;102;p22"/>
          <p:cNvGrpSpPr/>
          <p:nvPr/>
        </p:nvGrpSpPr>
        <p:grpSpPr>
          <a:xfrm>
            <a:off x="-1176142" y="-883393"/>
            <a:ext cx="11626011" cy="6755492"/>
            <a:chOff x="238125" y="783925"/>
            <a:chExt cx="7127275" cy="4141425"/>
          </a:xfrm>
        </p:grpSpPr>
        <p:sp>
          <p:nvSpPr>
            <p:cNvPr id="103" name="Google Shape;103;p22"/>
            <p:cNvSpPr/>
            <p:nvPr/>
          </p:nvSpPr>
          <p:spPr>
            <a:xfrm>
              <a:off x="238125" y="2990775"/>
              <a:ext cx="2218000" cy="1934575"/>
            </a:xfrm>
            <a:custGeom>
              <a:avLst/>
              <a:gdLst/>
              <a:ahLst/>
              <a:cxnLst/>
              <a:rect l="l" t="t" r="r" b="b"/>
              <a:pathLst>
                <a:path w="88720" h="77383" extrusionOk="0">
                  <a:moveTo>
                    <a:pt x="28020" y="1"/>
                  </a:moveTo>
                  <a:cubicBezTo>
                    <a:pt x="11294" y="1"/>
                    <a:pt x="0" y="39029"/>
                    <a:pt x="0" y="49219"/>
                  </a:cubicBezTo>
                  <a:cubicBezTo>
                    <a:pt x="0" y="69098"/>
                    <a:pt x="22760" y="77383"/>
                    <a:pt x="37752" y="77383"/>
                  </a:cubicBezTo>
                  <a:cubicBezTo>
                    <a:pt x="37781" y="77383"/>
                    <a:pt x="88719" y="73054"/>
                    <a:pt x="88719" y="67651"/>
                  </a:cubicBezTo>
                  <a:cubicBezTo>
                    <a:pt x="88719" y="67393"/>
                    <a:pt x="88690" y="67121"/>
                    <a:pt x="88633" y="66848"/>
                  </a:cubicBezTo>
                  <a:cubicBezTo>
                    <a:pt x="82957" y="64641"/>
                    <a:pt x="81252" y="61416"/>
                    <a:pt x="81252" y="57690"/>
                  </a:cubicBezTo>
                  <a:cubicBezTo>
                    <a:pt x="81252" y="51813"/>
                    <a:pt x="85150" y="45751"/>
                    <a:pt x="85150" y="38398"/>
                  </a:cubicBezTo>
                  <a:cubicBezTo>
                    <a:pt x="85150" y="12656"/>
                    <a:pt x="58864" y="21973"/>
                    <a:pt x="47011" y="13545"/>
                  </a:cubicBezTo>
                  <a:cubicBezTo>
                    <a:pt x="40533" y="8916"/>
                    <a:pt x="37279" y="1"/>
                    <a:pt x="28020" y="1"/>
                  </a:cubicBezTo>
                  <a:close/>
                </a:path>
              </a:pathLst>
            </a:custGeom>
            <a:solidFill>
              <a:srgbClr val="FFFFFF">
                <a:alpha val="37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2"/>
            <p:cNvSpPr/>
            <p:nvPr/>
          </p:nvSpPr>
          <p:spPr>
            <a:xfrm>
              <a:off x="589250" y="783925"/>
              <a:ext cx="3293325" cy="3996300"/>
            </a:xfrm>
            <a:custGeom>
              <a:avLst/>
              <a:gdLst/>
              <a:ahLst/>
              <a:cxnLst/>
              <a:rect l="l" t="t" r="r" b="b"/>
              <a:pathLst>
                <a:path w="131733" h="159852" extrusionOk="0">
                  <a:moveTo>
                    <a:pt x="19780" y="0"/>
                  </a:moveTo>
                  <a:cubicBezTo>
                    <a:pt x="11825" y="0"/>
                    <a:pt x="2438" y="8686"/>
                    <a:pt x="2438" y="25168"/>
                  </a:cubicBezTo>
                  <a:cubicBezTo>
                    <a:pt x="2438" y="39830"/>
                    <a:pt x="8687" y="57058"/>
                    <a:pt x="8687" y="68653"/>
                  </a:cubicBezTo>
                  <a:cubicBezTo>
                    <a:pt x="8687" y="82155"/>
                    <a:pt x="1" y="94180"/>
                    <a:pt x="1" y="107194"/>
                  </a:cubicBezTo>
                  <a:cubicBezTo>
                    <a:pt x="1" y="153216"/>
                    <a:pt x="69658" y="152915"/>
                    <a:pt x="69844" y="152944"/>
                  </a:cubicBezTo>
                  <a:cubicBezTo>
                    <a:pt x="78257" y="154391"/>
                    <a:pt x="84248" y="159852"/>
                    <a:pt x="92533" y="159852"/>
                  </a:cubicBezTo>
                  <a:cubicBezTo>
                    <a:pt x="93636" y="159852"/>
                    <a:pt x="94740" y="159752"/>
                    <a:pt x="95829" y="159565"/>
                  </a:cubicBezTo>
                  <a:cubicBezTo>
                    <a:pt x="87774" y="157286"/>
                    <a:pt x="83016" y="151439"/>
                    <a:pt x="83016" y="144631"/>
                  </a:cubicBezTo>
                  <a:cubicBezTo>
                    <a:pt x="83016" y="126357"/>
                    <a:pt x="113401" y="119592"/>
                    <a:pt x="113401" y="100945"/>
                  </a:cubicBezTo>
                  <a:cubicBezTo>
                    <a:pt x="113401" y="62175"/>
                    <a:pt x="46267" y="75074"/>
                    <a:pt x="46267" y="50537"/>
                  </a:cubicBezTo>
                  <a:cubicBezTo>
                    <a:pt x="46267" y="25369"/>
                    <a:pt x="131732" y="33667"/>
                    <a:pt x="131732" y="14576"/>
                  </a:cubicBezTo>
                  <a:cubicBezTo>
                    <a:pt x="131732" y="7654"/>
                    <a:pt x="116382" y="2279"/>
                    <a:pt x="100258" y="2279"/>
                  </a:cubicBezTo>
                  <a:cubicBezTo>
                    <a:pt x="84449" y="2279"/>
                    <a:pt x="68611" y="5690"/>
                    <a:pt x="52745" y="5690"/>
                  </a:cubicBezTo>
                  <a:cubicBezTo>
                    <a:pt x="35761" y="5690"/>
                    <a:pt x="30429" y="0"/>
                    <a:pt x="19780" y="0"/>
                  </a:cubicBezTo>
                  <a:close/>
                </a:path>
              </a:pathLst>
            </a:custGeom>
            <a:solidFill>
              <a:srgbClr val="B2E2E3">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2"/>
            <p:cNvSpPr/>
            <p:nvPr/>
          </p:nvSpPr>
          <p:spPr>
            <a:xfrm>
              <a:off x="4186050" y="1063050"/>
              <a:ext cx="2937500" cy="2960075"/>
            </a:xfrm>
            <a:custGeom>
              <a:avLst/>
              <a:gdLst/>
              <a:ahLst/>
              <a:cxnLst/>
              <a:rect l="l" t="t" r="r" b="b"/>
              <a:pathLst>
                <a:path w="117500" h="118403" extrusionOk="0">
                  <a:moveTo>
                    <a:pt x="106095" y="116177"/>
                  </a:moveTo>
                  <a:cubicBezTo>
                    <a:pt x="105103" y="116776"/>
                    <a:pt x="104177" y="117338"/>
                    <a:pt x="103525" y="118044"/>
                  </a:cubicBezTo>
                  <a:lnTo>
                    <a:pt x="106095" y="116177"/>
                  </a:lnTo>
                  <a:close/>
                  <a:moveTo>
                    <a:pt x="30156" y="0"/>
                  </a:moveTo>
                  <a:cubicBezTo>
                    <a:pt x="11724" y="0"/>
                    <a:pt x="0" y="12943"/>
                    <a:pt x="0" y="20295"/>
                  </a:cubicBezTo>
                  <a:cubicBezTo>
                    <a:pt x="0" y="57531"/>
                    <a:pt x="71076" y="28794"/>
                    <a:pt x="71076" y="69972"/>
                  </a:cubicBezTo>
                  <a:cubicBezTo>
                    <a:pt x="71076" y="76737"/>
                    <a:pt x="69184" y="83889"/>
                    <a:pt x="69184" y="91084"/>
                  </a:cubicBezTo>
                  <a:cubicBezTo>
                    <a:pt x="69184" y="107739"/>
                    <a:pt x="81395" y="118402"/>
                    <a:pt x="96631" y="118402"/>
                  </a:cubicBezTo>
                  <a:cubicBezTo>
                    <a:pt x="100558" y="118402"/>
                    <a:pt x="104299" y="117456"/>
                    <a:pt x="107294" y="115306"/>
                  </a:cubicBezTo>
                  <a:lnTo>
                    <a:pt x="107294" y="115306"/>
                  </a:lnTo>
                  <a:lnTo>
                    <a:pt x="106095" y="116177"/>
                  </a:lnTo>
                  <a:lnTo>
                    <a:pt x="106095" y="116177"/>
                  </a:lnTo>
                  <a:cubicBezTo>
                    <a:pt x="108588" y="114673"/>
                    <a:pt x="111494" y="112943"/>
                    <a:pt x="111494" y="108154"/>
                  </a:cubicBezTo>
                  <a:cubicBezTo>
                    <a:pt x="111494" y="100945"/>
                    <a:pt x="102866" y="94080"/>
                    <a:pt x="102866" y="84018"/>
                  </a:cubicBezTo>
                  <a:cubicBezTo>
                    <a:pt x="102866" y="68940"/>
                    <a:pt x="117499" y="64483"/>
                    <a:pt x="117499" y="41522"/>
                  </a:cubicBezTo>
                  <a:cubicBezTo>
                    <a:pt x="117499" y="29339"/>
                    <a:pt x="113859" y="4343"/>
                    <a:pt x="101633" y="4343"/>
                  </a:cubicBezTo>
                  <a:cubicBezTo>
                    <a:pt x="94137" y="4343"/>
                    <a:pt x="87358" y="10879"/>
                    <a:pt x="79346" y="10879"/>
                  </a:cubicBezTo>
                  <a:cubicBezTo>
                    <a:pt x="68539" y="10879"/>
                    <a:pt x="48831" y="0"/>
                    <a:pt x="30156" y="0"/>
                  </a:cubicBezTo>
                  <a:close/>
                </a:path>
              </a:pathLst>
            </a:custGeom>
            <a:solidFill>
              <a:srgbClr val="FFFFFF">
                <a:alpha val="37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2"/>
            <p:cNvSpPr/>
            <p:nvPr/>
          </p:nvSpPr>
          <p:spPr>
            <a:xfrm>
              <a:off x="5137725" y="1079525"/>
              <a:ext cx="2227675" cy="1775175"/>
            </a:xfrm>
            <a:custGeom>
              <a:avLst/>
              <a:gdLst/>
              <a:ahLst/>
              <a:cxnLst/>
              <a:rect l="l" t="t" r="r" b="b"/>
              <a:pathLst>
                <a:path w="89107" h="71007" extrusionOk="0">
                  <a:moveTo>
                    <a:pt x="26731" y="0"/>
                  </a:moveTo>
                  <a:cubicBezTo>
                    <a:pt x="8844" y="0"/>
                    <a:pt x="1" y="14233"/>
                    <a:pt x="2050" y="21098"/>
                  </a:cubicBezTo>
                  <a:cubicBezTo>
                    <a:pt x="6637" y="36463"/>
                    <a:pt x="26502" y="31676"/>
                    <a:pt x="32077" y="35316"/>
                  </a:cubicBezTo>
                  <a:cubicBezTo>
                    <a:pt x="48790" y="46208"/>
                    <a:pt x="46877" y="71006"/>
                    <a:pt x="64540" y="71006"/>
                  </a:cubicBezTo>
                  <a:cubicBezTo>
                    <a:pt x="68447" y="71006"/>
                    <a:pt x="73311" y="69793"/>
                    <a:pt x="79547" y="66948"/>
                  </a:cubicBezTo>
                  <a:cubicBezTo>
                    <a:pt x="79876" y="63336"/>
                    <a:pt x="77569" y="60513"/>
                    <a:pt x="77569" y="57030"/>
                  </a:cubicBezTo>
                  <a:cubicBezTo>
                    <a:pt x="77569" y="48875"/>
                    <a:pt x="89107" y="41465"/>
                    <a:pt x="89107" y="31633"/>
                  </a:cubicBezTo>
                  <a:cubicBezTo>
                    <a:pt x="89107" y="789"/>
                    <a:pt x="44604" y="0"/>
                    <a:pt x="26731" y="0"/>
                  </a:cubicBezTo>
                  <a:close/>
                </a:path>
              </a:pathLst>
            </a:custGeom>
            <a:solidFill>
              <a:srgbClr val="B2E2E3">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4477700" y="3095775"/>
              <a:ext cx="2566650" cy="1631075"/>
            </a:xfrm>
            <a:custGeom>
              <a:avLst/>
              <a:gdLst/>
              <a:ahLst/>
              <a:cxnLst/>
              <a:rect l="l" t="t" r="r" b="b"/>
              <a:pathLst>
                <a:path w="102666" h="65243" extrusionOk="0">
                  <a:moveTo>
                    <a:pt x="47714" y="0"/>
                  </a:moveTo>
                  <a:cubicBezTo>
                    <a:pt x="37595" y="301"/>
                    <a:pt x="44776" y="14820"/>
                    <a:pt x="27305" y="22646"/>
                  </a:cubicBezTo>
                  <a:cubicBezTo>
                    <a:pt x="19221" y="26258"/>
                    <a:pt x="1" y="33166"/>
                    <a:pt x="1" y="54335"/>
                  </a:cubicBezTo>
                  <a:cubicBezTo>
                    <a:pt x="1" y="63035"/>
                    <a:pt x="12184" y="65242"/>
                    <a:pt x="20841" y="65242"/>
                  </a:cubicBezTo>
                  <a:cubicBezTo>
                    <a:pt x="32479" y="65242"/>
                    <a:pt x="36965" y="62190"/>
                    <a:pt x="54952" y="62190"/>
                  </a:cubicBezTo>
                  <a:cubicBezTo>
                    <a:pt x="63265" y="62190"/>
                    <a:pt x="71635" y="62677"/>
                    <a:pt x="79963" y="62677"/>
                  </a:cubicBezTo>
                  <a:cubicBezTo>
                    <a:pt x="90684" y="62677"/>
                    <a:pt x="102666" y="62003"/>
                    <a:pt x="102666" y="51211"/>
                  </a:cubicBezTo>
                  <a:cubicBezTo>
                    <a:pt x="102666" y="50680"/>
                    <a:pt x="102565" y="50179"/>
                    <a:pt x="102264" y="49935"/>
                  </a:cubicBezTo>
                  <a:cubicBezTo>
                    <a:pt x="101720" y="49476"/>
                    <a:pt x="101017" y="49247"/>
                    <a:pt x="100415" y="48889"/>
                  </a:cubicBezTo>
                  <a:cubicBezTo>
                    <a:pt x="98925" y="49090"/>
                    <a:pt x="97463" y="49032"/>
                    <a:pt x="96044" y="49204"/>
                  </a:cubicBezTo>
                  <a:cubicBezTo>
                    <a:pt x="93146" y="49539"/>
                    <a:pt x="90449" y="49697"/>
                    <a:pt x="87937" y="49697"/>
                  </a:cubicBezTo>
                  <a:cubicBezTo>
                    <a:pt x="43443" y="49697"/>
                    <a:pt x="57132" y="0"/>
                    <a:pt x="47757" y="0"/>
                  </a:cubicBezTo>
                  <a:close/>
                </a:path>
              </a:pathLst>
            </a:custGeom>
            <a:solidFill>
              <a:srgbClr val="5BB8BB">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flipH="1">
            <a:off x="2497650" y="892625"/>
            <a:ext cx="4148700" cy="22323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3600">
                <a:solidFill>
                  <a:schemeClr val="accen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subTitle" idx="1"/>
          </p:nvPr>
        </p:nvSpPr>
        <p:spPr>
          <a:xfrm>
            <a:off x="1633700" y="873500"/>
            <a:ext cx="27165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2pPr>
            <a:lvl3pPr lvl="2"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3pPr>
            <a:lvl4pPr lvl="3"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4pPr>
            <a:lvl5pPr lvl="4"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5pPr>
            <a:lvl6pPr lvl="5"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6pPr>
            <a:lvl7pPr lvl="6"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7pPr>
            <a:lvl8pPr lvl="7"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8pPr>
            <a:lvl9pPr lvl="8"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9pPr>
          </a:lstStyle>
          <a:p>
            <a:endParaRPr/>
          </a:p>
        </p:txBody>
      </p:sp>
      <p:sp>
        <p:nvSpPr>
          <p:cNvPr id="111" name="Google Shape;111;p23"/>
          <p:cNvSpPr txBox="1">
            <a:spLocks noGrp="1"/>
          </p:cNvSpPr>
          <p:nvPr>
            <p:ph type="body" idx="2"/>
          </p:nvPr>
        </p:nvSpPr>
        <p:spPr>
          <a:xfrm>
            <a:off x="1633700" y="1949100"/>
            <a:ext cx="3273600" cy="2306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12" name="Google Shape;112;p23"/>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13" name="Google Shape;113;p23"/>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1572600" y="1841700"/>
            <a:ext cx="5998800" cy="1460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7200">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160">
          <p15:clr>
            <a:srgbClr val="FA7B17"/>
          </p15:clr>
        </p15:guide>
        <p15:guide id="2" orient="horz" pos="2080">
          <p15:clr>
            <a:srgbClr val="FA7B17"/>
          </p15:clr>
        </p15:guide>
        <p15:guide id="3" pos="991">
          <p15:clr>
            <a:srgbClr val="FA7B17"/>
          </p15:clr>
        </p15:guide>
        <p15:guide id="4" pos="4769">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5"/>
          <p:cNvSpPr txBox="1">
            <a:spLocks noGrp="1"/>
          </p:cNvSpPr>
          <p:nvPr>
            <p:ph type="title" hasCustomPrompt="1"/>
          </p:nvPr>
        </p:nvSpPr>
        <p:spPr>
          <a:xfrm>
            <a:off x="1462650" y="1203525"/>
            <a:ext cx="6218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0000"/>
              <a:buNone/>
              <a:defRPr sz="10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 name="Google Shape;118;p25"/>
          <p:cNvSpPr txBox="1">
            <a:spLocks noGrp="1"/>
          </p:cNvSpPr>
          <p:nvPr>
            <p:ph type="body" idx="1"/>
          </p:nvPr>
        </p:nvSpPr>
        <p:spPr>
          <a:xfrm>
            <a:off x="2110950" y="3064000"/>
            <a:ext cx="4922100" cy="737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sz="1800">
                <a:solidFill>
                  <a:schemeClr val="lt1"/>
                </a:solidFill>
              </a:defRPr>
            </a:lvl1pPr>
            <a:lvl2pPr marL="914400" lvl="1" indent="-342900" algn="ctr" rtl="0">
              <a:spcBef>
                <a:spcPts val="1600"/>
              </a:spcBef>
              <a:spcAft>
                <a:spcPts val="0"/>
              </a:spcAft>
              <a:buClr>
                <a:schemeClr val="lt1"/>
              </a:buClr>
              <a:buSzPts val="1800"/>
              <a:buChar char="○"/>
              <a:defRPr sz="1800">
                <a:solidFill>
                  <a:schemeClr val="lt1"/>
                </a:solidFill>
              </a:defRPr>
            </a:lvl2pPr>
            <a:lvl3pPr marL="1371600" lvl="2" indent="-342900" algn="ctr" rtl="0">
              <a:spcBef>
                <a:spcPts val="1600"/>
              </a:spcBef>
              <a:spcAft>
                <a:spcPts val="0"/>
              </a:spcAft>
              <a:buClr>
                <a:schemeClr val="lt1"/>
              </a:buClr>
              <a:buSzPts val="1800"/>
              <a:buChar char="■"/>
              <a:defRPr sz="1800">
                <a:solidFill>
                  <a:schemeClr val="lt1"/>
                </a:solidFill>
              </a:defRPr>
            </a:lvl3pPr>
            <a:lvl4pPr marL="1828800" lvl="3" indent="-342900" algn="ctr" rtl="0">
              <a:spcBef>
                <a:spcPts val="1600"/>
              </a:spcBef>
              <a:spcAft>
                <a:spcPts val="0"/>
              </a:spcAft>
              <a:buClr>
                <a:schemeClr val="lt1"/>
              </a:buClr>
              <a:buSzPts val="1800"/>
              <a:buChar char="●"/>
              <a:defRPr sz="1800">
                <a:solidFill>
                  <a:schemeClr val="lt1"/>
                </a:solidFill>
              </a:defRPr>
            </a:lvl4pPr>
            <a:lvl5pPr marL="2286000" lvl="4" indent="-342900" algn="ctr" rtl="0">
              <a:spcBef>
                <a:spcPts val="1600"/>
              </a:spcBef>
              <a:spcAft>
                <a:spcPts val="0"/>
              </a:spcAft>
              <a:buClr>
                <a:schemeClr val="lt1"/>
              </a:buClr>
              <a:buSzPts val="1800"/>
              <a:buChar char="○"/>
              <a:defRPr sz="1800">
                <a:solidFill>
                  <a:schemeClr val="lt1"/>
                </a:solidFill>
              </a:defRPr>
            </a:lvl5pPr>
            <a:lvl6pPr marL="2743200" lvl="5" indent="-342900" algn="ctr" rtl="0">
              <a:spcBef>
                <a:spcPts val="1600"/>
              </a:spcBef>
              <a:spcAft>
                <a:spcPts val="0"/>
              </a:spcAft>
              <a:buClr>
                <a:schemeClr val="lt1"/>
              </a:buClr>
              <a:buSzPts val="1800"/>
              <a:buChar char="■"/>
              <a:defRPr sz="1800">
                <a:solidFill>
                  <a:schemeClr val="lt1"/>
                </a:solidFill>
              </a:defRPr>
            </a:lvl6pPr>
            <a:lvl7pPr marL="3200400" lvl="6" indent="-342900" algn="ctr" rtl="0">
              <a:spcBef>
                <a:spcPts val="1600"/>
              </a:spcBef>
              <a:spcAft>
                <a:spcPts val="0"/>
              </a:spcAft>
              <a:buClr>
                <a:schemeClr val="lt1"/>
              </a:buClr>
              <a:buSzPts val="1800"/>
              <a:buChar char="●"/>
              <a:defRPr sz="1800">
                <a:solidFill>
                  <a:schemeClr val="lt1"/>
                </a:solidFill>
              </a:defRPr>
            </a:lvl7pPr>
            <a:lvl8pPr marL="3657600" lvl="7" indent="-342900" algn="ctr" rtl="0">
              <a:spcBef>
                <a:spcPts val="1600"/>
              </a:spcBef>
              <a:spcAft>
                <a:spcPts val="0"/>
              </a:spcAft>
              <a:buClr>
                <a:schemeClr val="lt1"/>
              </a:buClr>
              <a:buSzPts val="1800"/>
              <a:buChar char="○"/>
              <a:defRPr sz="1800">
                <a:solidFill>
                  <a:schemeClr val="lt1"/>
                </a:solidFill>
              </a:defRPr>
            </a:lvl8pPr>
            <a:lvl9pPr marL="4114800" lvl="8" indent="-342900" algn="ctr" rtl="0">
              <a:spcBef>
                <a:spcPts val="1600"/>
              </a:spcBef>
              <a:spcAft>
                <a:spcPts val="1600"/>
              </a:spcAft>
              <a:buClr>
                <a:schemeClr val="lt1"/>
              </a:buClr>
              <a:buSzPts val="1800"/>
              <a:buChar char="■"/>
              <a:defRPr sz="1800">
                <a:solidFill>
                  <a:schemeClr val="l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p:cSld name="TITLE_ONLY_1">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22" name="Google Shape;122;p27"/>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bullet points">
  <p:cSld name="TITLE_AND_TWO_COLUMNS_1">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8"/>
          <p:cNvSpPr txBox="1">
            <a:spLocks noGrp="1"/>
          </p:cNvSpPr>
          <p:nvPr>
            <p:ph type="body" idx="1"/>
          </p:nvPr>
        </p:nvSpPr>
        <p:spPr>
          <a:xfrm>
            <a:off x="1678750" y="643000"/>
            <a:ext cx="6246600" cy="3658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125" name="Google Shape;125;p28"/>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26" name="Google Shape;126;p28"/>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BIG_NUMBER_1">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9"/>
          <p:cNvSpPr txBox="1">
            <a:spLocks noGrp="1"/>
          </p:cNvSpPr>
          <p:nvPr>
            <p:ph type="title" hasCustomPrompt="1"/>
          </p:nvPr>
        </p:nvSpPr>
        <p:spPr>
          <a:xfrm>
            <a:off x="1202325" y="5558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129" name="Google Shape;129;p29"/>
          <p:cNvSpPr txBox="1">
            <a:spLocks noGrp="1"/>
          </p:cNvSpPr>
          <p:nvPr>
            <p:ph type="title" idx="2"/>
          </p:nvPr>
        </p:nvSpPr>
        <p:spPr>
          <a:xfrm>
            <a:off x="2449800" y="641612"/>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130" name="Google Shape;130;p29"/>
          <p:cNvSpPr txBox="1">
            <a:spLocks noGrp="1"/>
          </p:cNvSpPr>
          <p:nvPr>
            <p:ph type="subTitle" idx="1"/>
          </p:nvPr>
        </p:nvSpPr>
        <p:spPr>
          <a:xfrm>
            <a:off x="2449800" y="9548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31" name="Google Shape;131;p29"/>
          <p:cNvSpPr txBox="1">
            <a:spLocks noGrp="1"/>
          </p:cNvSpPr>
          <p:nvPr>
            <p:ph type="title" idx="3" hasCustomPrompt="1"/>
          </p:nvPr>
        </p:nvSpPr>
        <p:spPr>
          <a:xfrm>
            <a:off x="1202325" y="12035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132" name="Google Shape;132;p29"/>
          <p:cNvSpPr txBox="1">
            <a:spLocks noGrp="1"/>
          </p:cNvSpPr>
          <p:nvPr>
            <p:ph type="title" idx="4"/>
          </p:nvPr>
        </p:nvSpPr>
        <p:spPr>
          <a:xfrm>
            <a:off x="2449800" y="12894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133" name="Google Shape;133;p29"/>
          <p:cNvSpPr txBox="1">
            <a:spLocks noGrp="1"/>
          </p:cNvSpPr>
          <p:nvPr>
            <p:ph type="subTitle" idx="5"/>
          </p:nvPr>
        </p:nvSpPr>
        <p:spPr>
          <a:xfrm>
            <a:off x="2449800" y="16025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34" name="Google Shape;134;p29"/>
          <p:cNvSpPr txBox="1">
            <a:spLocks noGrp="1"/>
          </p:cNvSpPr>
          <p:nvPr>
            <p:ph type="title" idx="6" hasCustomPrompt="1"/>
          </p:nvPr>
        </p:nvSpPr>
        <p:spPr>
          <a:xfrm>
            <a:off x="1202325" y="18512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135" name="Google Shape;135;p29"/>
          <p:cNvSpPr txBox="1">
            <a:spLocks noGrp="1"/>
          </p:cNvSpPr>
          <p:nvPr>
            <p:ph type="title" idx="7"/>
          </p:nvPr>
        </p:nvSpPr>
        <p:spPr>
          <a:xfrm>
            <a:off x="2449800" y="19371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136" name="Google Shape;136;p29"/>
          <p:cNvSpPr txBox="1">
            <a:spLocks noGrp="1"/>
          </p:cNvSpPr>
          <p:nvPr>
            <p:ph type="subTitle" idx="8"/>
          </p:nvPr>
        </p:nvSpPr>
        <p:spPr>
          <a:xfrm>
            <a:off x="2449800" y="22502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37" name="Google Shape;137;p29"/>
          <p:cNvSpPr txBox="1">
            <a:spLocks noGrp="1"/>
          </p:cNvSpPr>
          <p:nvPr>
            <p:ph type="title" idx="9" hasCustomPrompt="1"/>
          </p:nvPr>
        </p:nvSpPr>
        <p:spPr>
          <a:xfrm>
            <a:off x="1202325" y="24989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138" name="Google Shape;138;p29"/>
          <p:cNvSpPr txBox="1">
            <a:spLocks noGrp="1"/>
          </p:cNvSpPr>
          <p:nvPr>
            <p:ph type="title" idx="13"/>
          </p:nvPr>
        </p:nvSpPr>
        <p:spPr>
          <a:xfrm>
            <a:off x="2449800" y="25848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139" name="Google Shape;139;p29"/>
          <p:cNvSpPr txBox="1">
            <a:spLocks noGrp="1"/>
          </p:cNvSpPr>
          <p:nvPr>
            <p:ph type="subTitle" idx="14"/>
          </p:nvPr>
        </p:nvSpPr>
        <p:spPr>
          <a:xfrm>
            <a:off x="2449800" y="28979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40" name="Google Shape;140;p29"/>
          <p:cNvSpPr txBox="1">
            <a:spLocks noGrp="1"/>
          </p:cNvSpPr>
          <p:nvPr>
            <p:ph type="title" idx="15" hasCustomPrompt="1"/>
          </p:nvPr>
        </p:nvSpPr>
        <p:spPr>
          <a:xfrm>
            <a:off x="1202325" y="31466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141" name="Google Shape;141;p29"/>
          <p:cNvSpPr txBox="1">
            <a:spLocks noGrp="1"/>
          </p:cNvSpPr>
          <p:nvPr>
            <p:ph type="title" idx="16"/>
          </p:nvPr>
        </p:nvSpPr>
        <p:spPr>
          <a:xfrm>
            <a:off x="2449800" y="32325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142" name="Google Shape;142;p29"/>
          <p:cNvSpPr txBox="1">
            <a:spLocks noGrp="1"/>
          </p:cNvSpPr>
          <p:nvPr>
            <p:ph type="subTitle" idx="17"/>
          </p:nvPr>
        </p:nvSpPr>
        <p:spPr>
          <a:xfrm>
            <a:off x="2449800" y="35456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43" name="Google Shape;143;p29"/>
          <p:cNvSpPr txBox="1">
            <a:spLocks noGrp="1"/>
          </p:cNvSpPr>
          <p:nvPr>
            <p:ph type="title" idx="18" hasCustomPrompt="1"/>
          </p:nvPr>
        </p:nvSpPr>
        <p:spPr>
          <a:xfrm>
            <a:off x="1202325" y="3794312"/>
            <a:ext cx="1057200" cy="551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r>
              <a:t>xx%</a:t>
            </a:r>
          </a:p>
        </p:txBody>
      </p:sp>
      <p:sp>
        <p:nvSpPr>
          <p:cNvPr id="144" name="Google Shape;144;p29"/>
          <p:cNvSpPr txBox="1">
            <a:spLocks noGrp="1"/>
          </p:cNvSpPr>
          <p:nvPr>
            <p:ph type="title" idx="19"/>
          </p:nvPr>
        </p:nvSpPr>
        <p:spPr>
          <a:xfrm>
            <a:off x="2449800" y="3880237"/>
            <a:ext cx="4045200" cy="465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2000"/>
              <a:buNone/>
              <a:defRPr sz="2000">
                <a:solidFill>
                  <a:schemeClr val="lt1"/>
                </a:solidFill>
              </a:defRPr>
            </a:lvl2pPr>
            <a:lvl3pPr lvl="2" rtl="0">
              <a:spcBef>
                <a:spcPts val="0"/>
              </a:spcBef>
              <a:spcAft>
                <a:spcPts val="0"/>
              </a:spcAft>
              <a:buClr>
                <a:schemeClr val="lt1"/>
              </a:buClr>
              <a:buSzPts val="2000"/>
              <a:buNone/>
              <a:defRPr sz="2000">
                <a:solidFill>
                  <a:schemeClr val="lt1"/>
                </a:solidFill>
              </a:defRPr>
            </a:lvl3pPr>
            <a:lvl4pPr lvl="3" rtl="0">
              <a:spcBef>
                <a:spcPts val="0"/>
              </a:spcBef>
              <a:spcAft>
                <a:spcPts val="0"/>
              </a:spcAft>
              <a:buClr>
                <a:schemeClr val="lt1"/>
              </a:buClr>
              <a:buSzPts val="2000"/>
              <a:buNone/>
              <a:defRPr sz="2000">
                <a:solidFill>
                  <a:schemeClr val="lt1"/>
                </a:solidFill>
              </a:defRPr>
            </a:lvl4pPr>
            <a:lvl5pPr lvl="4" rtl="0">
              <a:spcBef>
                <a:spcPts val="0"/>
              </a:spcBef>
              <a:spcAft>
                <a:spcPts val="0"/>
              </a:spcAft>
              <a:buClr>
                <a:schemeClr val="lt1"/>
              </a:buClr>
              <a:buSzPts val="2000"/>
              <a:buNone/>
              <a:defRPr sz="2000">
                <a:solidFill>
                  <a:schemeClr val="lt1"/>
                </a:solidFill>
              </a:defRPr>
            </a:lvl5pPr>
            <a:lvl6pPr lvl="5" rtl="0">
              <a:spcBef>
                <a:spcPts val="0"/>
              </a:spcBef>
              <a:spcAft>
                <a:spcPts val="0"/>
              </a:spcAft>
              <a:buClr>
                <a:schemeClr val="lt1"/>
              </a:buClr>
              <a:buSzPts val="2000"/>
              <a:buNone/>
              <a:defRPr sz="2000">
                <a:solidFill>
                  <a:schemeClr val="lt1"/>
                </a:solidFill>
              </a:defRPr>
            </a:lvl6pPr>
            <a:lvl7pPr lvl="6" rtl="0">
              <a:spcBef>
                <a:spcPts val="0"/>
              </a:spcBef>
              <a:spcAft>
                <a:spcPts val="0"/>
              </a:spcAft>
              <a:buClr>
                <a:schemeClr val="lt1"/>
              </a:buClr>
              <a:buSzPts val="2000"/>
              <a:buNone/>
              <a:defRPr sz="2000">
                <a:solidFill>
                  <a:schemeClr val="lt1"/>
                </a:solidFill>
              </a:defRPr>
            </a:lvl7pPr>
            <a:lvl8pPr lvl="7" rtl="0">
              <a:spcBef>
                <a:spcPts val="0"/>
              </a:spcBef>
              <a:spcAft>
                <a:spcPts val="0"/>
              </a:spcAft>
              <a:buClr>
                <a:schemeClr val="lt1"/>
              </a:buClr>
              <a:buSzPts val="2000"/>
              <a:buNone/>
              <a:defRPr sz="2000">
                <a:solidFill>
                  <a:schemeClr val="lt1"/>
                </a:solidFill>
              </a:defRPr>
            </a:lvl8pPr>
            <a:lvl9pPr lvl="8" rtl="0">
              <a:spcBef>
                <a:spcPts val="0"/>
              </a:spcBef>
              <a:spcAft>
                <a:spcPts val="0"/>
              </a:spcAft>
              <a:buClr>
                <a:schemeClr val="lt1"/>
              </a:buClr>
              <a:buSzPts val="2000"/>
              <a:buNone/>
              <a:defRPr sz="2000">
                <a:solidFill>
                  <a:schemeClr val="lt1"/>
                </a:solidFill>
              </a:defRPr>
            </a:lvl9pPr>
          </a:lstStyle>
          <a:p>
            <a:endParaRPr/>
          </a:p>
        </p:txBody>
      </p:sp>
      <p:sp>
        <p:nvSpPr>
          <p:cNvPr id="145" name="Google Shape;145;p29"/>
          <p:cNvSpPr txBox="1">
            <a:spLocks noGrp="1"/>
          </p:cNvSpPr>
          <p:nvPr>
            <p:ph type="subTitle" idx="20"/>
          </p:nvPr>
        </p:nvSpPr>
        <p:spPr>
          <a:xfrm>
            <a:off x="2449800" y="4193312"/>
            <a:ext cx="40452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46" name="Google Shape;146;p29"/>
          <p:cNvSpPr txBox="1">
            <a:spLocks noGrp="1"/>
          </p:cNvSpPr>
          <p:nvPr>
            <p:ph type="title" idx="21"/>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47" name="Google Shape;147;p29"/>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p:cSld name="TITLE_ONLY_1_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50" name="Google Shape;150;p30"/>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
        <p:nvSpPr>
          <p:cNvPr id="151" name="Google Shape;151;p30"/>
          <p:cNvSpPr txBox="1">
            <a:spLocks noGrp="1"/>
          </p:cNvSpPr>
          <p:nvPr>
            <p:ph type="title" idx="2"/>
          </p:nvPr>
        </p:nvSpPr>
        <p:spPr>
          <a:xfrm>
            <a:off x="1867375" y="2492150"/>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52" name="Google Shape;152;p30"/>
          <p:cNvSpPr txBox="1">
            <a:spLocks noGrp="1"/>
          </p:cNvSpPr>
          <p:nvPr>
            <p:ph type="subTitle" idx="1"/>
          </p:nvPr>
        </p:nvSpPr>
        <p:spPr>
          <a:xfrm>
            <a:off x="1867375" y="2957750"/>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53" name="Google Shape;153;p30"/>
          <p:cNvSpPr txBox="1">
            <a:spLocks noGrp="1"/>
          </p:cNvSpPr>
          <p:nvPr>
            <p:ph type="title" idx="3"/>
          </p:nvPr>
        </p:nvSpPr>
        <p:spPr>
          <a:xfrm>
            <a:off x="4185450" y="2492150"/>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54" name="Google Shape;154;p30"/>
          <p:cNvSpPr txBox="1">
            <a:spLocks noGrp="1"/>
          </p:cNvSpPr>
          <p:nvPr>
            <p:ph type="subTitle" idx="4"/>
          </p:nvPr>
        </p:nvSpPr>
        <p:spPr>
          <a:xfrm>
            <a:off x="4185450" y="2957750"/>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55" name="Google Shape;155;p30"/>
          <p:cNvSpPr txBox="1">
            <a:spLocks noGrp="1"/>
          </p:cNvSpPr>
          <p:nvPr>
            <p:ph type="title" idx="5"/>
          </p:nvPr>
        </p:nvSpPr>
        <p:spPr>
          <a:xfrm>
            <a:off x="6503525" y="2492150"/>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56" name="Google Shape;156;p30"/>
          <p:cNvSpPr txBox="1">
            <a:spLocks noGrp="1"/>
          </p:cNvSpPr>
          <p:nvPr>
            <p:ph type="subTitle" idx="6"/>
          </p:nvPr>
        </p:nvSpPr>
        <p:spPr>
          <a:xfrm>
            <a:off x="6503525" y="2957750"/>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wo Columns ">
  <p:cSld name="TITLE_ONLY_1_1_1">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1310825" y="2772500"/>
            <a:ext cx="22824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endParaRPr/>
          </a:p>
        </p:txBody>
      </p:sp>
      <p:sp>
        <p:nvSpPr>
          <p:cNvPr id="159" name="Google Shape;159;p31"/>
          <p:cNvSpPr txBox="1">
            <a:spLocks noGrp="1"/>
          </p:cNvSpPr>
          <p:nvPr>
            <p:ph type="subTitle" idx="1"/>
          </p:nvPr>
        </p:nvSpPr>
        <p:spPr>
          <a:xfrm>
            <a:off x="1310825" y="3238100"/>
            <a:ext cx="22824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60" name="Google Shape;160;p31"/>
          <p:cNvSpPr txBox="1">
            <a:spLocks noGrp="1"/>
          </p:cNvSpPr>
          <p:nvPr>
            <p:ph type="title" idx="2"/>
          </p:nvPr>
        </p:nvSpPr>
        <p:spPr>
          <a:xfrm>
            <a:off x="5550787" y="2772500"/>
            <a:ext cx="22824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endParaRPr/>
          </a:p>
        </p:txBody>
      </p:sp>
      <p:sp>
        <p:nvSpPr>
          <p:cNvPr id="161" name="Google Shape;161;p31"/>
          <p:cNvSpPr txBox="1">
            <a:spLocks noGrp="1"/>
          </p:cNvSpPr>
          <p:nvPr>
            <p:ph type="subTitle" idx="3"/>
          </p:nvPr>
        </p:nvSpPr>
        <p:spPr>
          <a:xfrm>
            <a:off x="5550787" y="3238100"/>
            <a:ext cx="22824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1">
  <p:cSld name="SECTION_HEADER_2">
    <p:bg>
      <p:bgPr>
        <a:blipFill>
          <a:blip r:embed="rId2">
            <a:alphaModFix/>
          </a:blip>
          <a:stretch>
            <a:fillRect/>
          </a:stretch>
        </a:blipFill>
        <a:effectLst/>
      </p:bgPr>
    </p:bg>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5074500" y="2723225"/>
            <a:ext cx="3330600" cy="84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4" name="Google Shape;164;p32"/>
          <p:cNvSpPr txBox="1">
            <a:spLocks noGrp="1"/>
          </p:cNvSpPr>
          <p:nvPr>
            <p:ph type="title" idx="2" hasCustomPrompt="1"/>
          </p:nvPr>
        </p:nvSpPr>
        <p:spPr>
          <a:xfrm>
            <a:off x="5074500" y="1178125"/>
            <a:ext cx="3330600" cy="148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0"/>
              <a:buNone/>
              <a:defRPr sz="120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165" name="Google Shape;165;p32"/>
          <p:cNvSpPr txBox="1">
            <a:spLocks noGrp="1"/>
          </p:cNvSpPr>
          <p:nvPr>
            <p:ph type="subTitle" idx="1"/>
          </p:nvPr>
        </p:nvSpPr>
        <p:spPr>
          <a:xfrm>
            <a:off x="5074500" y="3396925"/>
            <a:ext cx="31308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8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ree numbers">
  <p:cSld name="BIG_NUMBER_2">
    <p:bg>
      <p:bgPr>
        <a:blipFill>
          <a:blip r:embed="rId2">
            <a:alphaModFix/>
          </a:blip>
          <a:stretch>
            <a:fillRect/>
          </a:stretch>
        </a:blipFill>
        <a:effectLst/>
      </p:bgPr>
    </p:bg>
    <p:spTree>
      <p:nvGrpSpPr>
        <p:cNvPr id="1" name="Shape 166"/>
        <p:cNvGrpSpPr/>
        <p:nvPr/>
      </p:nvGrpSpPr>
      <p:grpSpPr>
        <a:xfrm>
          <a:off x="0" y="0"/>
          <a:ext cx="0" cy="0"/>
          <a:chOff x="0" y="0"/>
          <a:chExt cx="0" cy="0"/>
        </a:xfrm>
      </p:grpSpPr>
      <p:sp>
        <p:nvSpPr>
          <p:cNvPr id="167" name="Google Shape;167;p33"/>
          <p:cNvSpPr txBox="1">
            <a:spLocks noGrp="1"/>
          </p:cNvSpPr>
          <p:nvPr>
            <p:ph type="title" hasCustomPrompt="1"/>
          </p:nvPr>
        </p:nvSpPr>
        <p:spPr>
          <a:xfrm>
            <a:off x="1927300" y="1779425"/>
            <a:ext cx="1946700" cy="133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8" name="Google Shape;168;p33"/>
          <p:cNvSpPr txBox="1">
            <a:spLocks noGrp="1"/>
          </p:cNvSpPr>
          <p:nvPr>
            <p:ph type="title" idx="2"/>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69" name="Google Shape;169;p33"/>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
        <p:nvSpPr>
          <p:cNvPr id="170" name="Google Shape;170;p33"/>
          <p:cNvSpPr txBox="1">
            <a:spLocks noGrp="1"/>
          </p:cNvSpPr>
          <p:nvPr>
            <p:ph type="title" idx="3" hasCustomPrompt="1"/>
          </p:nvPr>
        </p:nvSpPr>
        <p:spPr>
          <a:xfrm>
            <a:off x="6430300" y="1779425"/>
            <a:ext cx="1946700" cy="133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1" name="Google Shape;171;p33"/>
          <p:cNvSpPr txBox="1">
            <a:spLocks noGrp="1"/>
          </p:cNvSpPr>
          <p:nvPr>
            <p:ph type="subTitle" idx="1"/>
          </p:nvPr>
        </p:nvSpPr>
        <p:spPr>
          <a:xfrm>
            <a:off x="1936600" y="3934825"/>
            <a:ext cx="19281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72" name="Google Shape;172;p33"/>
          <p:cNvSpPr txBox="1">
            <a:spLocks noGrp="1"/>
          </p:cNvSpPr>
          <p:nvPr>
            <p:ph type="subTitle" idx="4"/>
          </p:nvPr>
        </p:nvSpPr>
        <p:spPr>
          <a:xfrm>
            <a:off x="6439600" y="3934825"/>
            <a:ext cx="19281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73" name="Google Shape;173;p33"/>
          <p:cNvSpPr txBox="1">
            <a:spLocks noGrp="1"/>
          </p:cNvSpPr>
          <p:nvPr>
            <p:ph type="title" idx="5" hasCustomPrompt="1"/>
          </p:nvPr>
        </p:nvSpPr>
        <p:spPr>
          <a:xfrm>
            <a:off x="4178800" y="1035750"/>
            <a:ext cx="1946700" cy="133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4" name="Google Shape;174;p33"/>
          <p:cNvSpPr txBox="1">
            <a:spLocks noGrp="1"/>
          </p:cNvSpPr>
          <p:nvPr>
            <p:ph type="subTitle" idx="6"/>
          </p:nvPr>
        </p:nvSpPr>
        <p:spPr>
          <a:xfrm>
            <a:off x="4188100" y="3191150"/>
            <a:ext cx="19281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2">
  <p:cSld name="SECTION_HEADER_3">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2152200" y="3256625"/>
            <a:ext cx="48396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7" name="Google Shape;177;p34"/>
          <p:cNvSpPr txBox="1">
            <a:spLocks noGrp="1"/>
          </p:cNvSpPr>
          <p:nvPr>
            <p:ph type="title" idx="2" hasCustomPrompt="1"/>
          </p:nvPr>
        </p:nvSpPr>
        <p:spPr>
          <a:xfrm>
            <a:off x="1950300" y="1711525"/>
            <a:ext cx="5243400" cy="148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178" name="Google Shape;178;p34"/>
          <p:cNvSpPr txBox="1">
            <a:spLocks noGrp="1"/>
          </p:cNvSpPr>
          <p:nvPr>
            <p:ph type="subTitle" idx="1"/>
          </p:nvPr>
        </p:nvSpPr>
        <p:spPr>
          <a:xfrm>
            <a:off x="2562600" y="3930325"/>
            <a:ext cx="40188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Four Columns">
  <p:cSld name="TITLE_ONLY_1_1_2">
    <p:bg>
      <p:bgPr>
        <a:blipFill>
          <a:blip r:embed="rId2">
            <a:alphaModFix/>
          </a:blip>
          <a:stretch>
            <a:fillRect/>
          </a:stretch>
        </a:blipFill>
        <a:effectLst/>
      </p:bgPr>
    </p:bg>
    <p:spTree>
      <p:nvGrpSpPr>
        <p:cNvPr id="1" name="Shape 179"/>
        <p:cNvGrpSpPr/>
        <p:nvPr/>
      </p:nvGrpSpPr>
      <p:grpSpPr>
        <a:xfrm>
          <a:off x="0" y="0"/>
          <a:ext cx="0" cy="0"/>
          <a:chOff x="0" y="0"/>
          <a:chExt cx="0" cy="0"/>
        </a:xfrm>
      </p:grpSpPr>
      <p:sp>
        <p:nvSpPr>
          <p:cNvPr id="180" name="Google Shape;180;p35"/>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81" name="Google Shape;181;p35"/>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
        <p:nvSpPr>
          <p:cNvPr id="182" name="Google Shape;182;p35"/>
          <p:cNvSpPr txBox="1">
            <a:spLocks noGrp="1"/>
          </p:cNvSpPr>
          <p:nvPr>
            <p:ph type="title" idx="2"/>
          </p:nvPr>
        </p:nvSpPr>
        <p:spPr>
          <a:xfrm>
            <a:off x="5072750" y="3428537"/>
            <a:ext cx="16206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83" name="Google Shape;183;p35"/>
          <p:cNvSpPr txBox="1">
            <a:spLocks noGrp="1"/>
          </p:cNvSpPr>
          <p:nvPr>
            <p:ph type="subTitle" idx="1"/>
          </p:nvPr>
        </p:nvSpPr>
        <p:spPr>
          <a:xfrm>
            <a:off x="5072750" y="3894137"/>
            <a:ext cx="16206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84" name="Google Shape;184;p35"/>
          <p:cNvSpPr txBox="1">
            <a:spLocks noGrp="1"/>
          </p:cNvSpPr>
          <p:nvPr>
            <p:ph type="title" idx="3"/>
          </p:nvPr>
        </p:nvSpPr>
        <p:spPr>
          <a:xfrm>
            <a:off x="6764958" y="3428537"/>
            <a:ext cx="16206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85" name="Google Shape;185;p35"/>
          <p:cNvSpPr txBox="1">
            <a:spLocks noGrp="1"/>
          </p:cNvSpPr>
          <p:nvPr>
            <p:ph type="subTitle" idx="4"/>
          </p:nvPr>
        </p:nvSpPr>
        <p:spPr>
          <a:xfrm>
            <a:off x="6764958" y="3894137"/>
            <a:ext cx="16206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86" name="Google Shape;186;p35"/>
          <p:cNvSpPr txBox="1">
            <a:spLocks noGrp="1"/>
          </p:cNvSpPr>
          <p:nvPr>
            <p:ph type="title" idx="5"/>
          </p:nvPr>
        </p:nvSpPr>
        <p:spPr>
          <a:xfrm>
            <a:off x="5072750" y="1172335"/>
            <a:ext cx="16206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87" name="Google Shape;187;p35"/>
          <p:cNvSpPr txBox="1">
            <a:spLocks noGrp="1"/>
          </p:cNvSpPr>
          <p:nvPr>
            <p:ph type="subTitle" idx="6"/>
          </p:nvPr>
        </p:nvSpPr>
        <p:spPr>
          <a:xfrm>
            <a:off x="5072750" y="1637935"/>
            <a:ext cx="16206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88" name="Google Shape;188;p35"/>
          <p:cNvSpPr txBox="1">
            <a:spLocks noGrp="1"/>
          </p:cNvSpPr>
          <p:nvPr>
            <p:ph type="title" idx="7"/>
          </p:nvPr>
        </p:nvSpPr>
        <p:spPr>
          <a:xfrm>
            <a:off x="6764958" y="1172335"/>
            <a:ext cx="16206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89" name="Google Shape;189;p35"/>
          <p:cNvSpPr txBox="1">
            <a:spLocks noGrp="1"/>
          </p:cNvSpPr>
          <p:nvPr>
            <p:ph type="subTitle" idx="8"/>
          </p:nvPr>
        </p:nvSpPr>
        <p:spPr>
          <a:xfrm>
            <a:off x="6764958" y="1637935"/>
            <a:ext cx="16206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Six Columns">
  <p:cSld name="TITLE_ONLY_1_1_3">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6"/>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192" name="Google Shape;192;p36"/>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
        <p:nvSpPr>
          <p:cNvPr id="193" name="Google Shape;193;p36"/>
          <p:cNvSpPr txBox="1">
            <a:spLocks noGrp="1"/>
          </p:cNvSpPr>
          <p:nvPr>
            <p:ph type="title" idx="2"/>
          </p:nvPr>
        </p:nvSpPr>
        <p:spPr>
          <a:xfrm>
            <a:off x="2022425" y="3457175"/>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94" name="Google Shape;194;p36"/>
          <p:cNvSpPr txBox="1">
            <a:spLocks noGrp="1"/>
          </p:cNvSpPr>
          <p:nvPr>
            <p:ph type="subTitle" idx="1"/>
          </p:nvPr>
        </p:nvSpPr>
        <p:spPr>
          <a:xfrm>
            <a:off x="2022425" y="3846575"/>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5" name="Google Shape;195;p36"/>
          <p:cNvSpPr txBox="1">
            <a:spLocks noGrp="1"/>
          </p:cNvSpPr>
          <p:nvPr>
            <p:ph type="title" idx="3"/>
          </p:nvPr>
        </p:nvSpPr>
        <p:spPr>
          <a:xfrm>
            <a:off x="4188100" y="3457175"/>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96" name="Google Shape;196;p36"/>
          <p:cNvSpPr txBox="1">
            <a:spLocks noGrp="1"/>
          </p:cNvSpPr>
          <p:nvPr>
            <p:ph type="subTitle" idx="4"/>
          </p:nvPr>
        </p:nvSpPr>
        <p:spPr>
          <a:xfrm>
            <a:off x="4188100" y="3846575"/>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7" name="Google Shape;197;p36"/>
          <p:cNvSpPr txBox="1">
            <a:spLocks noGrp="1"/>
          </p:cNvSpPr>
          <p:nvPr>
            <p:ph type="title" idx="5"/>
          </p:nvPr>
        </p:nvSpPr>
        <p:spPr>
          <a:xfrm>
            <a:off x="6353775" y="3457175"/>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198" name="Google Shape;198;p36"/>
          <p:cNvSpPr txBox="1">
            <a:spLocks noGrp="1"/>
          </p:cNvSpPr>
          <p:nvPr>
            <p:ph type="subTitle" idx="6"/>
          </p:nvPr>
        </p:nvSpPr>
        <p:spPr>
          <a:xfrm>
            <a:off x="6353775" y="3846575"/>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9" name="Google Shape;199;p36"/>
          <p:cNvSpPr txBox="1">
            <a:spLocks noGrp="1"/>
          </p:cNvSpPr>
          <p:nvPr>
            <p:ph type="title" idx="7"/>
          </p:nvPr>
        </p:nvSpPr>
        <p:spPr>
          <a:xfrm>
            <a:off x="2022425" y="1474825"/>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00" name="Google Shape;200;p36"/>
          <p:cNvSpPr txBox="1">
            <a:spLocks noGrp="1"/>
          </p:cNvSpPr>
          <p:nvPr>
            <p:ph type="subTitle" idx="8"/>
          </p:nvPr>
        </p:nvSpPr>
        <p:spPr>
          <a:xfrm>
            <a:off x="2022425" y="1864225"/>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01" name="Google Shape;201;p36"/>
          <p:cNvSpPr txBox="1">
            <a:spLocks noGrp="1"/>
          </p:cNvSpPr>
          <p:nvPr>
            <p:ph type="title" idx="9"/>
          </p:nvPr>
        </p:nvSpPr>
        <p:spPr>
          <a:xfrm>
            <a:off x="4188100" y="1474825"/>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02" name="Google Shape;202;p36"/>
          <p:cNvSpPr txBox="1">
            <a:spLocks noGrp="1"/>
          </p:cNvSpPr>
          <p:nvPr>
            <p:ph type="subTitle" idx="13"/>
          </p:nvPr>
        </p:nvSpPr>
        <p:spPr>
          <a:xfrm>
            <a:off x="4188100" y="1864225"/>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03" name="Google Shape;203;p36"/>
          <p:cNvSpPr txBox="1">
            <a:spLocks noGrp="1"/>
          </p:cNvSpPr>
          <p:nvPr>
            <p:ph type="title" idx="14"/>
          </p:nvPr>
        </p:nvSpPr>
        <p:spPr>
          <a:xfrm>
            <a:off x="6353775" y="1474825"/>
            <a:ext cx="19281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04" name="Google Shape;204;p36"/>
          <p:cNvSpPr txBox="1">
            <a:spLocks noGrp="1"/>
          </p:cNvSpPr>
          <p:nvPr>
            <p:ph type="subTitle" idx="15"/>
          </p:nvPr>
        </p:nvSpPr>
        <p:spPr>
          <a:xfrm>
            <a:off x="6353775" y="1864225"/>
            <a:ext cx="19281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207" name="Google Shape;207;p37"/>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Three Columns 1">
  <p:cSld name="TITLE_ONLY_1_1_4">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38"/>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210" name="Google Shape;210;p38"/>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
        <p:nvSpPr>
          <p:cNvPr id="211" name="Google Shape;211;p38"/>
          <p:cNvSpPr txBox="1">
            <a:spLocks noGrp="1"/>
          </p:cNvSpPr>
          <p:nvPr>
            <p:ph type="title" idx="2"/>
          </p:nvPr>
        </p:nvSpPr>
        <p:spPr>
          <a:xfrm>
            <a:off x="1977200" y="1572800"/>
            <a:ext cx="16713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12" name="Google Shape;212;p38"/>
          <p:cNvSpPr txBox="1">
            <a:spLocks noGrp="1"/>
          </p:cNvSpPr>
          <p:nvPr>
            <p:ph type="subTitle" idx="1"/>
          </p:nvPr>
        </p:nvSpPr>
        <p:spPr>
          <a:xfrm>
            <a:off x="1977200" y="2876600"/>
            <a:ext cx="16713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13" name="Google Shape;213;p38"/>
          <p:cNvSpPr txBox="1">
            <a:spLocks noGrp="1"/>
          </p:cNvSpPr>
          <p:nvPr>
            <p:ph type="title" idx="3"/>
          </p:nvPr>
        </p:nvSpPr>
        <p:spPr>
          <a:xfrm>
            <a:off x="4301000" y="1572800"/>
            <a:ext cx="16713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14" name="Google Shape;214;p38"/>
          <p:cNvSpPr txBox="1">
            <a:spLocks noGrp="1"/>
          </p:cNvSpPr>
          <p:nvPr>
            <p:ph type="subTitle" idx="4"/>
          </p:nvPr>
        </p:nvSpPr>
        <p:spPr>
          <a:xfrm>
            <a:off x="4301000" y="2876600"/>
            <a:ext cx="16713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15" name="Google Shape;215;p38"/>
          <p:cNvSpPr txBox="1">
            <a:spLocks noGrp="1"/>
          </p:cNvSpPr>
          <p:nvPr>
            <p:ph type="title" idx="5"/>
          </p:nvPr>
        </p:nvSpPr>
        <p:spPr>
          <a:xfrm>
            <a:off x="6624801" y="1572800"/>
            <a:ext cx="16713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16" name="Google Shape;216;p38"/>
          <p:cNvSpPr txBox="1">
            <a:spLocks noGrp="1"/>
          </p:cNvSpPr>
          <p:nvPr>
            <p:ph type="subTitle" idx="6"/>
          </p:nvPr>
        </p:nvSpPr>
        <p:spPr>
          <a:xfrm>
            <a:off x="6624801" y="2876600"/>
            <a:ext cx="16713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3">
  <p:cSld name="SECTION_HEADER_2_1">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2152200" y="2723225"/>
            <a:ext cx="48396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9" name="Google Shape;219;p39"/>
          <p:cNvSpPr txBox="1">
            <a:spLocks noGrp="1"/>
          </p:cNvSpPr>
          <p:nvPr>
            <p:ph type="title" idx="2" hasCustomPrompt="1"/>
          </p:nvPr>
        </p:nvSpPr>
        <p:spPr>
          <a:xfrm>
            <a:off x="1950300" y="1178125"/>
            <a:ext cx="5243400" cy="148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20" name="Google Shape;220;p39"/>
          <p:cNvSpPr txBox="1">
            <a:spLocks noGrp="1"/>
          </p:cNvSpPr>
          <p:nvPr>
            <p:ph type="subTitle" idx="1"/>
          </p:nvPr>
        </p:nvSpPr>
        <p:spPr>
          <a:xfrm>
            <a:off x="2549400" y="3396937"/>
            <a:ext cx="40452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Four Columns 1">
  <p:cSld name="TITLE_ONLY_1_1_5">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p40"/>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223" name="Google Shape;223;p40"/>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
        <p:nvSpPr>
          <p:cNvPr id="224" name="Google Shape;224;p40"/>
          <p:cNvSpPr txBox="1">
            <a:spLocks noGrp="1"/>
          </p:cNvSpPr>
          <p:nvPr>
            <p:ph type="title" idx="2"/>
          </p:nvPr>
        </p:nvSpPr>
        <p:spPr>
          <a:xfrm>
            <a:off x="1838863" y="2486075"/>
            <a:ext cx="15165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25" name="Google Shape;225;p40"/>
          <p:cNvSpPr txBox="1">
            <a:spLocks noGrp="1"/>
          </p:cNvSpPr>
          <p:nvPr>
            <p:ph type="subTitle" idx="1"/>
          </p:nvPr>
        </p:nvSpPr>
        <p:spPr>
          <a:xfrm>
            <a:off x="1838863" y="2951675"/>
            <a:ext cx="15165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26" name="Google Shape;226;p40"/>
          <p:cNvSpPr txBox="1">
            <a:spLocks noGrp="1"/>
          </p:cNvSpPr>
          <p:nvPr>
            <p:ph type="title" idx="3"/>
          </p:nvPr>
        </p:nvSpPr>
        <p:spPr>
          <a:xfrm>
            <a:off x="3542230" y="2486075"/>
            <a:ext cx="15165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27" name="Google Shape;227;p40"/>
          <p:cNvSpPr txBox="1">
            <a:spLocks noGrp="1"/>
          </p:cNvSpPr>
          <p:nvPr>
            <p:ph type="subTitle" idx="4"/>
          </p:nvPr>
        </p:nvSpPr>
        <p:spPr>
          <a:xfrm>
            <a:off x="3542230" y="2951675"/>
            <a:ext cx="15165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28" name="Google Shape;228;p40"/>
          <p:cNvSpPr txBox="1">
            <a:spLocks noGrp="1"/>
          </p:cNvSpPr>
          <p:nvPr>
            <p:ph type="title" idx="5"/>
          </p:nvPr>
        </p:nvSpPr>
        <p:spPr>
          <a:xfrm>
            <a:off x="5245597" y="2486075"/>
            <a:ext cx="15165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29" name="Google Shape;229;p40"/>
          <p:cNvSpPr txBox="1">
            <a:spLocks noGrp="1"/>
          </p:cNvSpPr>
          <p:nvPr>
            <p:ph type="subTitle" idx="6"/>
          </p:nvPr>
        </p:nvSpPr>
        <p:spPr>
          <a:xfrm>
            <a:off x="5245597" y="2951675"/>
            <a:ext cx="15165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30" name="Google Shape;230;p40"/>
          <p:cNvSpPr txBox="1">
            <a:spLocks noGrp="1"/>
          </p:cNvSpPr>
          <p:nvPr>
            <p:ph type="title" idx="7"/>
          </p:nvPr>
        </p:nvSpPr>
        <p:spPr>
          <a:xfrm>
            <a:off x="6948947" y="2486075"/>
            <a:ext cx="15165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31" name="Google Shape;231;p40"/>
          <p:cNvSpPr txBox="1">
            <a:spLocks noGrp="1"/>
          </p:cNvSpPr>
          <p:nvPr>
            <p:ph type="subTitle" idx="8"/>
          </p:nvPr>
        </p:nvSpPr>
        <p:spPr>
          <a:xfrm>
            <a:off x="6948947" y="2951675"/>
            <a:ext cx="15165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4">
  <p:cSld name="SECTION_HEADER_2_1_1">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1035550" y="2731750"/>
            <a:ext cx="4839600" cy="84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34" name="Google Shape;234;p41"/>
          <p:cNvSpPr txBox="1">
            <a:spLocks noGrp="1"/>
          </p:cNvSpPr>
          <p:nvPr>
            <p:ph type="title" idx="2" hasCustomPrompt="1"/>
          </p:nvPr>
        </p:nvSpPr>
        <p:spPr>
          <a:xfrm>
            <a:off x="1035550" y="1186650"/>
            <a:ext cx="5243400" cy="148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0"/>
              <a:buNone/>
              <a:defRPr sz="12000">
                <a:solidFill>
                  <a:schemeClr val="lt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235" name="Google Shape;235;p41"/>
          <p:cNvSpPr txBox="1">
            <a:spLocks noGrp="1"/>
          </p:cNvSpPr>
          <p:nvPr>
            <p:ph type="subTitle" idx="1"/>
          </p:nvPr>
        </p:nvSpPr>
        <p:spPr>
          <a:xfrm>
            <a:off x="1035550" y="3405450"/>
            <a:ext cx="3178500" cy="55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8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5">
  <p:cSld name="SECTION_HEADER_2_1_1_1">
    <p:bg>
      <p:bgPr>
        <a:blipFill>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Google Shape;237;p42"/>
          <p:cNvSpPr txBox="1">
            <a:spLocks noGrp="1"/>
          </p:cNvSpPr>
          <p:nvPr>
            <p:ph type="title"/>
          </p:nvPr>
        </p:nvSpPr>
        <p:spPr>
          <a:xfrm>
            <a:off x="2152200" y="2189825"/>
            <a:ext cx="48396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8" name="Google Shape;238;p42"/>
          <p:cNvSpPr txBox="1">
            <a:spLocks noGrp="1"/>
          </p:cNvSpPr>
          <p:nvPr>
            <p:ph type="title" idx="2" hasCustomPrompt="1"/>
          </p:nvPr>
        </p:nvSpPr>
        <p:spPr>
          <a:xfrm>
            <a:off x="1950300" y="644725"/>
            <a:ext cx="5243400" cy="148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39" name="Google Shape;239;p42"/>
          <p:cNvSpPr txBox="1">
            <a:spLocks noGrp="1"/>
          </p:cNvSpPr>
          <p:nvPr>
            <p:ph type="subTitle" idx="1"/>
          </p:nvPr>
        </p:nvSpPr>
        <p:spPr>
          <a:xfrm>
            <a:off x="2713500" y="2863525"/>
            <a:ext cx="37170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sz="1800">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ercentages">
  <p:cSld name="BIG_NUMBER_2_1">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43"/>
          <p:cNvSpPr txBox="1">
            <a:spLocks noGrp="1"/>
          </p:cNvSpPr>
          <p:nvPr>
            <p:ph type="title" hasCustomPrompt="1"/>
          </p:nvPr>
        </p:nvSpPr>
        <p:spPr>
          <a:xfrm>
            <a:off x="2349000" y="3024625"/>
            <a:ext cx="1599600" cy="551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42" name="Google Shape;242;p43"/>
          <p:cNvSpPr txBox="1">
            <a:spLocks noGrp="1"/>
          </p:cNvSpPr>
          <p:nvPr>
            <p:ph type="title" idx="2"/>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243" name="Google Shape;243;p43"/>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
        <p:nvSpPr>
          <p:cNvPr id="244" name="Google Shape;244;p43"/>
          <p:cNvSpPr txBox="1">
            <a:spLocks noGrp="1"/>
          </p:cNvSpPr>
          <p:nvPr>
            <p:ph type="title" idx="3"/>
          </p:nvPr>
        </p:nvSpPr>
        <p:spPr>
          <a:xfrm>
            <a:off x="2356642" y="3579800"/>
            <a:ext cx="15843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45" name="Google Shape;245;p43"/>
          <p:cNvSpPr txBox="1">
            <a:spLocks noGrp="1"/>
          </p:cNvSpPr>
          <p:nvPr>
            <p:ph type="subTitle" idx="1"/>
          </p:nvPr>
        </p:nvSpPr>
        <p:spPr>
          <a:xfrm>
            <a:off x="2356642" y="3969200"/>
            <a:ext cx="15843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46" name="Google Shape;246;p43"/>
          <p:cNvSpPr txBox="1">
            <a:spLocks noGrp="1"/>
          </p:cNvSpPr>
          <p:nvPr>
            <p:ph type="title" idx="4" hasCustomPrompt="1"/>
          </p:nvPr>
        </p:nvSpPr>
        <p:spPr>
          <a:xfrm>
            <a:off x="4360000" y="3024625"/>
            <a:ext cx="1599600" cy="551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47" name="Google Shape;247;p43"/>
          <p:cNvSpPr txBox="1">
            <a:spLocks noGrp="1"/>
          </p:cNvSpPr>
          <p:nvPr>
            <p:ph type="title" idx="5"/>
          </p:nvPr>
        </p:nvSpPr>
        <p:spPr>
          <a:xfrm>
            <a:off x="4367642" y="3579800"/>
            <a:ext cx="15843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48" name="Google Shape;248;p43"/>
          <p:cNvSpPr txBox="1">
            <a:spLocks noGrp="1"/>
          </p:cNvSpPr>
          <p:nvPr>
            <p:ph type="subTitle" idx="6"/>
          </p:nvPr>
        </p:nvSpPr>
        <p:spPr>
          <a:xfrm>
            <a:off x="4367642" y="3969200"/>
            <a:ext cx="15843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49" name="Google Shape;249;p43"/>
          <p:cNvSpPr txBox="1">
            <a:spLocks noGrp="1"/>
          </p:cNvSpPr>
          <p:nvPr>
            <p:ph type="title" idx="7" hasCustomPrompt="1"/>
          </p:nvPr>
        </p:nvSpPr>
        <p:spPr>
          <a:xfrm>
            <a:off x="6371000" y="3024625"/>
            <a:ext cx="1599600" cy="551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0" name="Google Shape;250;p43"/>
          <p:cNvSpPr txBox="1">
            <a:spLocks noGrp="1"/>
          </p:cNvSpPr>
          <p:nvPr>
            <p:ph type="title" idx="8"/>
          </p:nvPr>
        </p:nvSpPr>
        <p:spPr>
          <a:xfrm>
            <a:off x="6378642" y="3579800"/>
            <a:ext cx="1584300" cy="4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endParaRPr/>
          </a:p>
        </p:txBody>
      </p:sp>
      <p:sp>
        <p:nvSpPr>
          <p:cNvPr id="251" name="Google Shape;251;p43"/>
          <p:cNvSpPr txBox="1">
            <a:spLocks noGrp="1"/>
          </p:cNvSpPr>
          <p:nvPr>
            <p:ph type="subTitle" idx="9"/>
          </p:nvPr>
        </p:nvSpPr>
        <p:spPr>
          <a:xfrm>
            <a:off x="6378642" y="3969200"/>
            <a:ext cx="15843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ical Design">
  <p:cSld name="SECTION_TITLE_AND_DESCRIPTION_1">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p44"/>
          <p:cNvSpPr txBox="1">
            <a:spLocks noGrp="1"/>
          </p:cNvSpPr>
          <p:nvPr>
            <p:ph type="subTitle" idx="1"/>
          </p:nvPr>
        </p:nvSpPr>
        <p:spPr>
          <a:xfrm>
            <a:off x="5667550" y="1681613"/>
            <a:ext cx="2716500" cy="545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2pPr>
            <a:lvl3pPr lvl="2"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3pPr>
            <a:lvl4pPr lvl="3"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4pPr>
            <a:lvl5pPr lvl="4"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5pPr>
            <a:lvl6pPr lvl="5"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6pPr>
            <a:lvl7pPr lvl="6"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7pPr>
            <a:lvl8pPr lvl="7"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8pPr>
            <a:lvl9pPr lvl="8"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9pPr>
          </a:lstStyle>
          <a:p>
            <a:endParaRPr/>
          </a:p>
        </p:txBody>
      </p:sp>
      <p:sp>
        <p:nvSpPr>
          <p:cNvPr id="254" name="Google Shape;254;p44"/>
          <p:cNvSpPr txBox="1">
            <a:spLocks noGrp="1"/>
          </p:cNvSpPr>
          <p:nvPr>
            <p:ph type="body" idx="2"/>
          </p:nvPr>
        </p:nvSpPr>
        <p:spPr>
          <a:xfrm>
            <a:off x="5667550" y="2226788"/>
            <a:ext cx="2366400" cy="1235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55" name="Google Shape;255;p44"/>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256" name="Google Shape;256;p44"/>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ical Design 1">
  <p:cSld name="SECTION_TITLE_AND_DESCRIPTION_1_1">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45"/>
          <p:cNvSpPr txBox="1">
            <a:spLocks noGrp="1"/>
          </p:cNvSpPr>
          <p:nvPr>
            <p:ph type="subTitle" idx="1"/>
          </p:nvPr>
        </p:nvSpPr>
        <p:spPr>
          <a:xfrm>
            <a:off x="5667550" y="1681613"/>
            <a:ext cx="2716500" cy="545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1pPr>
            <a:lvl2pPr lvl="1"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2pPr>
            <a:lvl3pPr lvl="2"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3pPr>
            <a:lvl4pPr lvl="3"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4pPr>
            <a:lvl5pPr lvl="4"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5pPr>
            <a:lvl6pPr lvl="5"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6pPr>
            <a:lvl7pPr lvl="6"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7pPr>
            <a:lvl8pPr lvl="7"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8pPr>
            <a:lvl9pPr lvl="8" rtl="0">
              <a:lnSpc>
                <a:spcPct val="100000"/>
              </a:lnSpc>
              <a:spcBef>
                <a:spcPts val="0"/>
              </a:spcBef>
              <a:spcAft>
                <a:spcPts val="0"/>
              </a:spcAft>
              <a:buClr>
                <a:schemeClr val="lt1"/>
              </a:buClr>
              <a:buSzPts val="2400"/>
              <a:buFont typeface="Staatliches"/>
              <a:buNone/>
              <a:defRPr sz="2400">
                <a:solidFill>
                  <a:schemeClr val="lt1"/>
                </a:solidFill>
                <a:latin typeface="Staatliches"/>
                <a:ea typeface="Staatliches"/>
                <a:cs typeface="Staatliches"/>
                <a:sym typeface="Staatliches"/>
              </a:defRPr>
            </a:lvl9pPr>
          </a:lstStyle>
          <a:p>
            <a:endParaRPr/>
          </a:p>
        </p:txBody>
      </p:sp>
      <p:sp>
        <p:nvSpPr>
          <p:cNvPr id="259" name="Google Shape;259;p45"/>
          <p:cNvSpPr txBox="1">
            <a:spLocks noGrp="1"/>
          </p:cNvSpPr>
          <p:nvPr>
            <p:ph type="body" idx="2"/>
          </p:nvPr>
        </p:nvSpPr>
        <p:spPr>
          <a:xfrm>
            <a:off x="5667550" y="2226788"/>
            <a:ext cx="2366400" cy="1235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60" name="Google Shape;260;p45"/>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cxnSp>
        <p:nvCxnSpPr>
          <p:cNvPr id="261" name="Google Shape;261;p45"/>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and credits">
  <p:cSld name="SECTION_HEADER_1">
    <p:bg>
      <p:bgPr>
        <a:blipFill>
          <a:blip r:embed="rId2">
            <a:alphaModFix/>
          </a:blip>
          <a:stretch>
            <a:fillRect/>
          </a:stretch>
        </a:blipFill>
        <a:effectLst/>
      </p:bgPr>
    </p:bg>
    <p:spTree>
      <p:nvGrpSpPr>
        <p:cNvPr id="1" name="Shape 262"/>
        <p:cNvGrpSpPr/>
        <p:nvPr/>
      </p:nvGrpSpPr>
      <p:grpSpPr>
        <a:xfrm>
          <a:off x="0" y="0"/>
          <a:ext cx="0" cy="0"/>
          <a:chOff x="0" y="0"/>
          <a:chExt cx="0" cy="0"/>
        </a:xfrm>
      </p:grpSpPr>
      <p:sp>
        <p:nvSpPr>
          <p:cNvPr id="263" name="Google Shape;263;p46"/>
          <p:cNvSpPr txBox="1">
            <a:spLocks noGrp="1"/>
          </p:cNvSpPr>
          <p:nvPr>
            <p:ph type="title"/>
          </p:nvPr>
        </p:nvSpPr>
        <p:spPr>
          <a:xfrm>
            <a:off x="2152200" y="1058375"/>
            <a:ext cx="4839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4" name="Google Shape;264;p46"/>
          <p:cNvSpPr txBox="1">
            <a:spLocks noGrp="1"/>
          </p:cNvSpPr>
          <p:nvPr>
            <p:ph type="subTitle" idx="1"/>
          </p:nvPr>
        </p:nvSpPr>
        <p:spPr>
          <a:xfrm>
            <a:off x="2939700" y="1826800"/>
            <a:ext cx="3264600" cy="5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265" name="Google Shape;265;p46"/>
          <p:cNvSpPr txBox="1"/>
          <p:nvPr/>
        </p:nvSpPr>
        <p:spPr>
          <a:xfrm>
            <a:off x="3332700" y="2853375"/>
            <a:ext cx="2478600" cy="1019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a:solidFill>
                  <a:schemeClr val="accent5"/>
                </a:solidFill>
                <a:latin typeface="Roboto"/>
                <a:ea typeface="Roboto"/>
                <a:cs typeface="Roboto"/>
                <a:sym typeface="Roboto"/>
              </a:rPr>
              <a:t>CREDITS: This presentation template was created by </a:t>
            </a:r>
            <a:r>
              <a:rPr lang="en" sz="1000" b="1">
                <a:solidFill>
                  <a:schemeClr val="accent5"/>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Slidesgo</a:t>
            </a:r>
            <a:r>
              <a:rPr lang="en" sz="1000">
                <a:solidFill>
                  <a:schemeClr val="accent5"/>
                </a:solidFill>
                <a:latin typeface="Roboto"/>
                <a:ea typeface="Roboto"/>
                <a:cs typeface="Roboto"/>
                <a:sym typeface="Roboto"/>
              </a:rPr>
              <a:t>, including icons by </a:t>
            </a:r>
            <a:r>
              <a:rPr lang="en" sz="1000" b="1">
                <a:solidFill>
                  <a:schemeClr val="accent5"/>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Flaticon</a:t>
            </a:r>
            <a:r>
              <a:rPr lang="en" sz="1000">
                <a:solidFill>
                  <a:schemeClr val="accent5"/>
                </a:solidFill>
                <a:latin typeface="Roboto"/>
                <a:ea typeface="Roboto"/>
                <a:cs typeface="Roboto"/>
                <a:sym typeface="Roboto"/>
              </a:rPr>
              <a:t>, and infographics &amp; images by </a:t>
            </a:r>
            <a:r>
              <a:rPr lang="en" sz="1000" b="1">
                <a:solidFill>
                  <a:schemeClr val="accent5"/>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Freepik</a:t>
            </a:r>
            <a:r>
              <a:rPr lang="en" sz="1000">
                <a:solidFill>
                  <a:schemeClr val="accent5"/>
                </a:solidFill>
                <a:latin typeface="Roboto"/>
                <a:ea typeface="Roboto"/>
                <a:cs typeface="Roboto"/>
                <a:sym typeface="Roboto"/>
              </a:rPr>
              <a:t>. </a:t>
            </a:r>
            <a:endParaRPr sz="1000">
              <a:solidFill>
                <a:schemeClr val="accent5"/>
              </a:solidFill>
              <a:latin typeface="Roboto"/>
              <a:ea typeface="Roboto"/>
              <a:cs typeface="Roboto"/>
              <a:sym typeface="Roboto"/>
            </a:endParaRPr>
          </a:p>
          <a:p>
            <a:pPr marL="0" lvl="0" indent="0" algn="ctr" rtl="0">
              <a:spcBef>
                <a:spcPts val="300"/>
              </a:spcBef>
              <a:spcAft>
                <a:spcPts val="0"/>
              </a:spcAft>
              <a:buNone/>
            </a:pPr>
            <a:endParaRPr sz="1000" b="1">
              <a:solidFill>
                <a:schemeClr val="accent5"/>
              </a:solidFill>
              <a:latin typeface="Roboto"/>
              <a:ea typeface="Roboto"/>
              <a:cs typeface="Roboto"/>
              <a:sym typeface="Robo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_1_1">
    <p:bg>
      <p:bgPr>
        <a:blipFill>
          <a:blip r:embed="rId2">
            <a:alphaModFix/>
          </a:blip>
          <a:stretch>
            <a:fillRect/>
          </a:stretch>
        </a:blipFill>
        <a:effectLst/>
      </p:bgPr>
    </p:bg>
    <p:spTree>
      <p:nvGrpSpPr>
        <p:cNvPr id="1" name="Shape 266"/>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2">
    <p:bg>
      <p:bgPr>
        <a:blipFill>
          <a:blip r:embed="rId2">
            <a:alphaModFix/>
          </a:blip>
          <a:stretch>
            <a:fillRect/>
          </a:stretch>
        </a:blipFill>
        <a:effectLst/>
      </p:bgPr>
    </p:bg>
    <p:spTree>
      <p:nvGrpSpPr>
        <p:cNvPr id="1" name="Shape 267"/>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3">
  <p:cSld name="BIG_NUMBER_2_1_1">
    <p:bg>
      <p:bgPr>
        <a:blipFill>
          <a:blip r:embed="rId2">
            <a:alphaModFix/>
          </a:blip>
          <a:stretch>
            <a:fillRect/>
          </a:stretch>
        </a:blipFill>
        <a:effectLst/>
      </p:bgPr>
    </p:bg>
    <p:spTree>
      <p:nvGrpSpPr>
        <p:cNvPr id="1" name="Shape 268"/>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4">
  <p:cSld name="SECTION_HEADER_1_1">
    <p:bg>
      <p:bgPr>
        <a:blipFill>
          <a:blip r:embed="rId2">
            <a:alphaModFix/>
          </a:blip>
          <a:stretch>
            <a:fillRect/>
          </a:stretch>
        </a:blipFill>
        <a:effectLst/>
      </p:bgPr>
    </p:bg>
    <p:spTree>
      <p:nvGrpSpPr>
        <p:cNvPr id="1" name="Shape 26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6DCFD1"/>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Staatliches"/>
              <a:buNone/>
              <a:defRPr sz="2800">
                <a:solidFill>
                  <a:schemeClr val="lt1"/>
                </a:solidFill>
                <a:latin typeface="Staatliches"/>
                <a:ea typeface="Staatliches"/>
                <a:cs typeface="Staatliches"/>
                <a:sym typeface="Staatliches"/>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a:endParaRPr/>
          </a:p>
        </p:txBody>
      </p:sp>
      <p:sp>
        <p:nvSpPr>
          <p:cNvPr id="77" name="Google Shape;7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1pPr>
            <a:lvl2pPr marL="914400" lvl="1" indent="-317500" rtl="0">
              <a:lnSpc>
                <a:spcPct val="100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2pPr>
            <a:lvl3pPr marL="1371600" lvl="2" indent="-317500" rtl="0">
              <a:lnSpc>
                <a:spcPct val="100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3pPr>
            <a:lvl4pPr marL="1828800" lvl="3" indent="-317500" rtl="0">
              <a:lnSpc>
                <a:spcPct val="100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4pPr>
            <a:lvl5pPr marL="2286000" lvl="4" indent="-317500" rtl="0">
              <a:lnSpc>
                <a:spcPct val="100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5pPr>
            <a:lvl6pPr marL="2743200" lvl="5" indent="-317500" rtl="0">
              <a:lnSpc>
                <a:spcPct val="100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6pPr>
            <a:lvl7pPr marL="3200400" lvl="6" indent="-317500" rtl="0">
              <a:lnSpc>
                <a:spcPct val="100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7pPr>
            <a:lvl8pPr marL="3657600" lvl="7" indent="-317500" rtl="0">
              <a:lnSpc>
                <a:spcPct val="100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8pPr>
            <a:lvl9pPr marL="4114800" lvl="8" indent="-317500" rtl="0">
              <a:lnSpc>
                <a:spcPct val="100000"/>
              </a:lnSpc>
              <a:spcBef>
                <a:spcPts val="1600"/>
              </a:spcBef>
              <a:spcAft>
                <a:spcPts val="1600"/>
              </a:spcAft>
              <a:buClr>
                <a:schemeClr val="lt1"/>
              </a:buClr>
              <a:buSzPts val="1400"/>
              <a:buFont typeface="Roboto"/>
              <a:buChar char="■"/>
              <a:defRPr>
                <a:solidFill>
                  <a:schemeClr val="lt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vimeo.com/368797707" TargetMode="External"/><Relationship Id="rId5" Type="http://schemas.openxmlformats.org/officeDocument/2006/relationships/image" Target="../media/image34.jpg"/><Relationship Id="rId4" Type="http://schemas.openxmlformats.org/officeDocument/2006/relationships/hyperlink" Target="http://www.youtube.com/watch?v=NqxaYf-9tU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hyperlink" Target="http://youtu.be/8FbrfgRmfl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8FbrfgRmfyI"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51"/>
          <p:cNvSpPr/>
          <p:nvPr/>
        </p:nvSpPr>
        <p:spPr>
          <a:xfrm>
            <a:off x="1096363" y="2571739"/>
            <a:ext cx="6951275" cy="765017"/>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0000"/>
                </a:solidFill>
                <a:latin typeface="Oswald"/>
              </a:rPr>
              <a:t>Seven Seas a Slave</a:t>
            </a:r>
          </a:p>
        </p:txBody>
      </p:sp>
      <p:sp>
        <p:nvSpPr>
          <p:cNvPr id="275" name="Google Shape;275;p51"/>
          <p:cNvSpPr txBox="1"/>
          <p:nvPr/>
        </p:nvSpPr>
        <p:spPr>
          <a:xfrm>
            <a:off x="1580400" y="3462525"/>
            <a:ext cx="6048600" cy="359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Oswald"/>
                <a:ea typeface="Oswald"/>
                <a:cs typeface="Oswald"/>
                <a:sym typeface="Oswald"/>
              </a:rPr>
              <a:t>The truth behind Human Rights Violations beneath </a:t>
            </a:r>
            <a:r>
              <a:rPr lang="en" sz="1600" b="1">
                <a:solidFill>
                  <a:srgbClr val="202124"/>
                </a:solidFill>
                <a:highlight>
                  <a:srgbClr val="FFFFFF"/>
                </a:highlight>
                <a:latin typeface="Oswald"/>
                <a:ea typeface="Oswald"/>
                <a:cs typeface="Oswald"/>
                <a:sym typeface="Oswald"/>
              </a:rPr>
              <a:t>Davy Jones' Locker</a:t>
            </a:r>
            <a:endParaRPr sz="1600" b="1">
              <a:latin typeface="Oswald"/>
              <a:ea typeface="Oswald"/>
              <a:cs typeface="Oswald"/>
              <a:sym typeface="Oswald"/>
            </a:endParaRPr>
          </a:p>
        </p:txBody>
      </p:sp>
      <p:sp>
        <p:nvSpPr>
          <p:cNvPr id="276" name="Google Shape;276;p51"/>
          <p:cNvSpPr txBox="1"/>
          <p:nvPr/>
        </p:nvSpPr>
        <p:spPr>
          <a:xfrm>
            <a:off x="2528650" y="3936650"/>
            <a:ext cx="3505500" cy="287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By: Shelby, Amanda, Kalynn, and Seth</a:t>
            </a:r>
            <a:endParaRPr b="1">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highlight>
                  <a:srgbClr val="FF0000"/>
                </a:highlight>
              </a:rPr>
              <a:t>Reform and what is the problem?</a:t>
            </a:r>
            <a:endParaRPr>
              <a:solidFill>
                <a:srgbClr val="FFFFFF"/>
              </a:solidFill>
              <a:highlight>
                <a:srgbClr val="FF0000"/>
              </a:highlight>
            </a:endParaRPr>
          </a:p>
        </p:txBody>
      </p:sp>
      <p:sp>
        <p:nvSpPr>
          <p:cNvPr id="334" name="Google Shape;334;p60"/>
          <p:cNvSpPr txBox="1">
            <a:spLocks noGrp="1"/>
          </p:cNvSpPr>
          <p:nvPr>
            <p:ph type="body" idx="1"/>
          </p:nvPr>
        </p:nvSpPr>
        <p:spPr>
          <a:xfrm>
            <a:off x="311700" y="1152475"/>
            <a:ext cx="3999900" cy="3488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b="1">
                <a:solidFill>
                  <a:srgbClr val="000000"/>
                </a:solidFill>
                <a:highlight>
                  <a:srgbClr val="FFFF00"/>
                </a:highlight>
              </a:rPr>
              <a:t>One of the most significant reforms is Legalization of migrant fishers’ status.</a:t>
            </a:r>
            <a:endParaRPr b="1">
              <a:solidFill>
                <a:srgbClr val="000000"/>
              </a:solidFill>
              <a:highlight>
                <a:srgbClr val="FFFF00"/>
              </a:highlight>
            </a:endParaRPr>
          </a:p>
          <a:p>
            <a:pPr marL="457200" lvl="0" indent="-317500" algn="l" rtl="0">
              <a:spcBef>
                <a:spcPts val="0"/>
              </a:spcBef>
              <a:spcAft>
                <a:spcPts val="0"/>
              </a:spcAft>
              <a:buClr>
                <a:srgbClr val="000000"/>
              </a:buClr>
              <a:buSzPts val="1400"/>
              <a:buChar char="❖"/>
            </a:pPr>
            <a:r>
              <a:rPr lang="en" b="1">
                <a:solidFill>
                  <a:srgbClr val="000000"/>
                </a:solidFill>
                <a:highlight>
                  <a:srgbClr val="FFFF00"/>
                </a:highlight>
              </a:rPr>
              <a:t>New Identity documents formally known as ( Pink Cards ) </a:t>
            </a:r>
            <a:endParaRPr b="1">
              <a:solidFill>
                <a:srgbClr val="000000"/>
              </a:solidFill>
              <a:highlight>
                <a:srgbClr val="FFFF00"/>
              </a:highlight>
            </a:endParaRPr>
          </a:p>
          <a:p>
            <a:pPr marL="457200" lvl="0" indent="-317500" algn="l" rtl="0">
              <a:spcBef>
                <a:spcPts val="0"/>
              </a:spcBef>
              <a:spcAft>
                <a:spcPts val="0"/>
              </a:spcAft>
              <a:buClr>
                <a:srgbClr val="000000"/>
              </a:buClr>
              <a:buSzPts val="1400"/>
              <a:buChar char="❖"/>
            </a:pPr>
            <a:r>
              <a:rPr lang="en" b="1">
                <a:solidFill>
                  <a:srgbClr val="000000"/>
                </a:solidFill>
                <a:highlight>
                  <a:srgbClr val="FFFF00"/>
                </a:highlight>
              </a:rPr>
              <a:t>Before the reform, most migrant workers were undocumented. Pink cards protect the workers from extortion on land, and allow authorities to use a crew list to ensure and monitor a safe departure/return of fishermen.</a:t>
            </a:r>
            <a:endParaRPr b="1">
              <a:solidFill>
                <a:srgbClr val="000000"/>
              </a:solidFill>
              <a:highlight>
                <a:srgbClr val="FFFF00"/>
              </a:highlight>
            </a:endParaRPr>
          </a:p>
          <a:p>
            <a:pPr marL="457200" lvl="0" indent="-317500" algn="l" rtl="0">
              <a:spcBef>
                <a:spcPts val="0"/>
              </a:spcBef>
              <a:spcAft>
                <a:spcPts val="0"/>
              </a:spcAft>
              <a:buClr>
                <a:srgbClr val="000000"/>
              </a:buClr>
              <a:buSzPts val="1400"/>
              <a:buChar char="❖"/>
            </a:pPr>
            <a:r>
              <a:rPr lang="en" b="1">
                <a:solidFill>
                  <a:srgbClr val="000000"/>
                </a:solidFill>
                <a:highlight>
                  <a:srgbClr val="FFFF00"/>
                </a:highlight>
              </a:rPr>
              <a:t>Pink cards don’t protect the workers’ ability to escape abuse, or to witch jobs without a signed authorization from their current employer.</a:t>
            </a:r>
            <a:endParaRPr b="1">
              <a:solidFill>
                <a:srgbClr val="000000"/>
              </a:solidFill>
              <a:highlight>
                <a:srgbClr val="FFFF00"/>
              </a:highlight>
            </a:endParaRPr>
          </a:p>
        </p:txBody>
      </p:sp>
      <p:sp>
        <p:nvSpPr>
          <p:cNvPr id="335" name="Google Shape;335;p6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b="1">
                <a:solidFill>
                  <a:srgbClr val="000000"/>
                </a:solidFill>
                <a:highlight>
                  <a:srgbClr val="FFFF00"/>
                </a:highlight>
              </a:rPr>
              <a:t>Thai law requires every fishermen to be paid every month, but it doesn’t happen.</a:t>
            </a:r>
            <a:endParaRPr b="1">
              <a:solidFill>
                <a:srgbClr val="000000"/>
              </a:solidFill>
              <a:highlight>
                <a:srgbClr val="FFFF00"/>
              </a:highlight>
            </a:endParaRPr>
          </a:p>
          <a:p>
            <a:pPr marL="457200" lvl="0" indent="-317500" algn="l" rtl="0">
              <a:spcBef>
                <a:spcPts val="0"/>
              </a:spcBef>
              <a:spcAft>
                <a:spcPts val="0"/>
              </a:spcAft>
              <a:buClr>
                <a:srgbClr val="000000"/>
              </a:buClr>
              <a:buSzPts val="1400"/>
              <a:buChar char="❖"/>
            </a:pPr>
            <a:r>
              <a:rPr lang="en" b="1">
                <a:solidFill>
                  <a:srgbClr val="000000"/>
                </a:solidFill>
                <a:highlight>
                  <a:srgbClr val="FFFF00"/>
                </a:highlight>
              </a:rPr>
              <a:t>All Captains hold onto worker’s pink cards for what they call, “ safe keeping.” This leaves fishermen extremely vulnerable to abuse, and harassment. Thus making it difficult for them to demand their rights. </a:t>
            </a:r>
            <a:endParaRPr b="1">
              <a:solidFill>
                <a:srgbClr val="000000"/>
              </a:solidFill>
              <a:highlight>
                <a:srgbClr val="FFFF00"/>
              </a:highlight>
            </a:endParaRPr>
          </a:p>
          <a:p>
            <a:pPr marL="457200" lvl="0" indent="-317500" algn="l" rtl="0">
              <a:spcBef>
                <a:spcPts val="0"/>
              </a:spcBef>
              <a:spcAft>
                <a:spcPts val="0"/>
              </a:spcAft>
              <a:buClr>
                <a:srgbClr val="000000"/>
              </a:buClr>
              <a:buSzPts val="1400"/>
              <a:buChar char="❖"/>
            </a:pPr>
            <a:r>
              <a:rPr lang="en" b="1">
                <a:solidFill>
                  <a:srgbClr val="000000"/>
                </a:solidFill>
                <a:highlight>
                  <a:srgbClr val="FFFF00"/>
                </a:highlight>
              </a:rPr>
              <a:t>The Reform Has FAILED! Pink cards restrict workers, more than it protects them.</a:t>
            </a:r>
            <a:endParaRPr b="1">
              <a:solidFill>
                <a:srgbClr val="000000"/>
              </a:solidFill>
              <a:highlight>
                <a:srgbClr val="FFFF00"/>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61"/>
          <p:cNvSpPr txBox="1">
            <a:spLocks noGrp="1"/>
          </p:cNvSpPr>
          <p:nvPr>
            <p:ph type="ctrTitle"/>
          </p:nvPr>
        </p:nvSpPr>
        <p:spPr>
          <a:xfrm>
            <a:off x="311700" y="327925"/>
            <a:ext cx="8520600" cy="1209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Oswald"/>
                <a:ea typeface="Oswald"/>
                <a:cs typeface="Oswald"/>
                <a:sym typeface="Oswald"/>
              </a:rPr>
              <a:t>The Issue...</a:t>
            </a:r>
            <a:r>
              <a:rPr lang="en">
                <a:latin typeface="Oswald"/>
                <a:ea typeface="Oswald"/>
                <a:cs typeface="Oswald"/>
                <a:sym typeface="Oswald"/>
              </a:rPr>
              <a:t>..</a:t>
            </a:r>
            <a:endParaRPr>
              <a:latin typeface="Oswald"/>
              <a:ea typeface="Oswald"/>
              <a:cs typeface="Oswald"/>
              <a:sym typeface="Oswald"/>
            </a:endParaRPr>
          </a:p>
        </p:txBody>
      </p:sp>
      <p:sp>
        <p:nvSpPr>
          <p:cNvPr id="341" name="Google Shape;341;p6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457200" lvl="0" indent="-406400" algn="ctr" rtl="0">
              <a:spcBef>
                <a:spcPts val="0"/>
              </a:spcBef>
              <a:spcAft>
                <a:spcPts val="0"/>
              </a:spcAft>
              <a:buClr>
                <a:srgbClr val="FFFFFF"/>
              </a:buClr>
              <a:buSzPts val="2800"/>
              <a:buChar char="➢"/>
            </a:pPr>
            <a:r>
              <a:rPr lang="en">
                <a:solidFill>
                  <a:srgbClr val="FFFFFF"/>
                </a:solidFill>
              </a:rPr>
              <a:t>Thailand’s anti-trafficking law was amended 2017. </a:t>
            </a:r>
            <a:endParaRPr>
              <a:solidFill>
                <a:srgbClr val="FFFFFF"/>
              </a:solidFill>
            </a:endParaRPr>
          </a:p>
          <a:p>
            <a:pPr marL="457200" lvl="0" indent="-406400" algn="ctr" rtl="0">
              <a:spcBef>
                <a:spcPts val="0"/>
              </a:spcBef>
              <a:spcAft>
                <a:spcPts val="0"/>
              </a:spcAft>
              <a:buClr>
                <a:srgbClr val="FFFFFF"/>
              </a:buClr>
              <a:buSzPts val="2800"/>
              <a:buChar char="➢"/>
            </a:pPr>
            <a:r>
              <a:rPr lang="en">
                <a:solidFill>
                  <a:srgbClr val="FFFFFF"/>
                </a:solidFill>
              </a:rPr>
              <a:t>Adding additional means by which people can be placed into forced labor, like debt bondage, but this doesn’t protect the victims of forced labor who haven’t been victims of trafficking. </a:t>
            </a:r>
            <a:endParaRPr>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5"/>
        <p:cNvGrpSpPr/>
        <p:nvPr/>
      </p:nvGrpSpPr>
      <p:grpSpPr>
        <a:xfrm>
          <a:off x="0" y="0"/>
          <a:ext cx="0" cy="0"/>
          <a:chOff x="0" y="0"/>
          <a:chExt cx="0" cy="0"/>
        </a:xfrm>
      </p:grpSpPr>
      <p:sp>
        <p:nvSpPr>
          <p:cNvPr id="346" name="Google Shape;346;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highlight>
                  <a:srgbClr val="FF0000"/>
                </a:highlight>
              </a:rPr>
              <a:t>Recommendations </a:t>
            </a:r>
            <a:endParaRPr b="1">
              <a:solidFill>
                <a:srgbClr val="FFFFFF"/>
              </a:solidFill>
              <a:highlight>
                <a:srgbClr val="FF0000"/>
              </a:highlight>
            </a:endParaRPr>
          </a:p>
        </p:txBody>
      </p:sp>
      <p:sp>
        <p:nvSpPr>
          <p:cNvPr id="347" name="Google Shape;347;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highlight>
                  <a:srgbClr val="EA9999"/>
                </a:highlight>
              </a:rPr>
              <a:t>Make forced labor a stand alone criminal offense and enforce it.</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Ensure Migrant Fishers have freedom of movement and the right to form a union to defend themselves. </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Permit migrant fishers to easily change employers, without penalty or obstruction.</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Improve PIPO (Boat) inspections and enforce labor law protections at sea. </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Prevent captains and boat owners from seizing worker ID cards, withholding payments, and abusing workers.</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KNOW where your food comes from!!!</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Stop supporting a fishing industry, where Slave labor is present. Buy your fish from someone else.</a:t>
            </a:r>
            <a:endParaRPr>
              <a:solidFill>
                <a:srgbClr val="FFFFFF"/>
              </a:solidFill>
              <a:highlight>
                <a:srgbClr val="EA9999"/>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51"/>
        <p:cNvGrpSpPr/>
        <p:nvPr/>
      </p:nvGrpSpPr>
      <p:grpSpPr>
        <a:xfrm>
          <a:off x="0" y="0"/>
          <a:ext cx="0" cy="0"/>
          <a:chOff x="0" y="0"/>
          <a:chExt cx="0" cy="0"/>
        </a:xfrm>
      </p:grpSpPr>
      <p:sp>
        <p:nvSpPr>
          <p:cNvPr id="352" name="Google Shape;352;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Oswald"/>
                <a:ea typeface="Oswald"/>
                <a:cs typeface="Oswald"/>
                <a:sym typeface="Oswald"/>
              </a:rPr>
              <a:t>Thailand- A historical look</a:t>
            </a:r>
            <a:endParaRPr u="sng">
              <a:latin typeface="Oswald"/>
              <a:ea typeface="Oswald"/>
              <a:cs typeface="Oswald"/>
              <a:sym typeface="Oswald"/>
            </a:endParaRPr>
          </a:p>
        </p:txBody>
      </p:sp>
      <p:sp>
        <p:nvSpPr>
          <p:cNvPr id="353" name="Google Shape;353;p63"/>
          <p:cNvSpPr txBox="1">
            <a:spLocks noGrp="1"/>
          </p:cNvSpPr>
          <p:nvPr>
            <p:ph type="body" idx="1"/>
          </p:nvPr>
        </p:nvSpPr>
        <p:spPr>
          <a:xfrm>
            <a:off x="192500" y="1183450"/>
            <a:ext cx="4379400" cy="3652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highlight>
                  <a:srgbClr val="FFFF00"/>
                </a:highlight>
              </a:rPr>
              <a:t>Up until the mid 20th century Thailand had only 65 powered boats.</a:t>
            </a:r>
            <a:endParaRPr b="1">
              <a:highlight>
                <a:srgbClr val="FFFF00"/>
              </a:highlight>
            </a:endParaRPr>
          </a:p>
          <a:p>
            <a:pPr marL="457200" lvl="0" indent="-342900" algn="l" rtl="0">
              <a:spcBef>
                <a:spcPts val="0"/>
              </a:spcBef>
              <a:spcAft>
                <a:spcPts val="0"/>
              </a:spcAft>
              <a:buSzPts val="1800"/>
              <a:buChar char="●"/>
            </a:pPr>
            <a:r>
              <a:rPr lang="en" b="1">
                <a:highlight>
                  <a:srgbClr val="FFFF00"/>
                </a:highlight>
              </a:rPr>
              <a:t>The non powered boats were simple, with bamboo traps, caught mostly fish that inhabited the upper levels of the ocean.</a:t>
            </a:r>
            <a:endParaRPr b="1">
              <a:highlight>
                <a:srgbClr val="FFFF00"/>
              </a:highlight>
            </a:endParaRPr>
          </a:p>
          <a:p>
            <a:pPr marL="457200" lvl="0" indent="-342900" algn="l" rtl="0">
              <a:spcBef>
                <a:spcPts val="0"/>
              </a:spcBef>
              <a:spcAft>
                <a:spcPts val="0"/>
              </a:spcAft>
              <a:buSzPts val="1800"/>
              <a:buChar char="●"/>
            </a:pPr>
            <a:r>
              <a:rPr lang="en" b="1">
                <a:highlight>
                  <a:srgbClr val="FFFF00"/>
                </a:highlight>
              </a:rPr>
              <a:t>In the 1950s trawlers were introduced but it failed to take root until the 1960s.</a:t>
            </a:r>
            <a:endParaRPr b="1">
              <a:highlight>
                <a:srgbClr val="FFFF00"/>
              </a:highlight>
            </a:endParaRPr>
          </a:p>
          <a:p>
            <a:pPr marL="457200" lvl="0" indent="0" algn="l" rtl="0">
              <a:spcBef>
                <a:spcPts val="1600"/>
              </a:spcBef>
              <a:spcAft>
                <a:spcPts val="1600"/>
              </a:spcAft>
              <a:buNone/>
            </a:pPr>
            <a:endParaRPr/>
          </a:p>
        </p:txBody>
      </p:sp>
      <p:pic>
        <p:nvPicPr>
          <p:cNvPr id="354" name="Google Shape;354;p63"/>
          <p:cNvPicPr preferRelativeResize="0"/>
          <p:nvPr/>
        </p:nvPicPr>
        <p:blipFill>
          <a:blip r:embed="rId3">
            <a:alphaModFix/>
          </a:blip>
          <a:stretch>
            <a:fillRect/>
          </a:stretch>
        </p:blipFill>
        <p:spPr>
          <a:xfrm>
            <a:off x="4835925" y="245050"/>
            <a:ext cx="3550325" cy="465339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8"/>
        <p:cNvGrpSpPr/>
        <p:nvPr/>
      </p:nvGrpSpPr>
      <p:grpSpPr>
        <a:xfrm>
          <a:off x="0" y="0"/>
          <a:ext cx="0" cy="0"/>
          <a:chOff x="0" y="0"/>
          <a:chExt cx="0" cy="0"/>
        </a:xfrm>
      </p:grpSpPr>
      <p:sp>
        <p:nvSpPr>
          <p:cNvPr id="359" name="Google Shape;359;p64"/>
          <p:cNvSpPr txBox="1">
            <a:spLocks noGrp="1"/>
          </p:cNvSpPr>
          <p:nvPr>
            <p:ph type="body" idx="1"/>
          </p:nvPr>
        </p:nvSpPr>
        <p:spPr>
          <a:xfrm>
            <a:off x="311700" y="556500"/>
            <a:ext cx="8520600" cy="4007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highlight>
                  <a:srgbClr val="FFFF00"/>
                </a:highlight>
              </a:rPr>
              <a:t>In 1960 a joint venture between the German and Thai governments introduced inshore trawling. </a:t>
            </a:r>
            <a:endParaRPr>
              <a:solidFill>
                <a:srgbClr val="000000"/>
              </a:solidFill>
              <a:highlight>
                <a:srgbClr val="FFFF00"/>
              </a:highlight>
            </a:endParaRPr>
          </a:p>
          <a:p>
            <a:pPr marL="457200" lvl="0" indent="-342900" algn="l" rtl="0">
              <a:spcBef>
                <a:spcPts val="0"/>
              </a:spcBef>
              <a:spcAft>
                <a:spcPts val="0"/>
              </a:spcAft>
              <a:buClr>
                <a:srgbClr val="000000"/>
              </a:buClr>
              <a:buSzPts val="1800"/>
              <a:buChar char="●"/>
            </a:pPr>
            <a:r>
              <a:rPr lang="en">
                <a:solidFill>
                  <a:srgbClr val="000000"/>
                </a:solidFill>
                <a:highlight>
                  <a:srgbClr val="FFFF00"/>
                </a:highlight>
              </a:rPr>
              <a:t>In the six years that followed 1961 the number of trawlers exploded from 99 to 2,695.</a:t>
            </a:r>
            <a:endParaRPr>
              <a:solidFill>
                <a:srgbClr val="000000"/>
              </a:solidFill>
              <a:highlight>
                <a:srgbClr val="FFFF00"/>
              </a:highlight>
            </a:endParaRPr>
          </a:p>
          <a:p>
            <a:pPr marL="457200" lvl="0" indent="-342900" algn="l" rtl="0">
              <a:spcBef>
                <a:spcPts val="0"/>
              </a:spcBef>
              <a:spcAft>
                <a:spcPts val="0"/>
              </a:spcAft>
              <a:buClr>
                <a:srgbClr val="000000"/>
              </a:buClr>
              <a:buSzPts val="1800"/>
              <a:buChar char="●"/>
            </a:pPr>
            <a:r>
              <a:rPr lang="en">
                <a:solidFill>
                  <a:srgbClr val="000000"/>
                </a:solidFill>
                <a:highlight>
                  <a:srgbClr val="FFFF00"/>
                </a:highlight>
              </a:rPr>
              <a:t>Marine production increased 7 fold.</a:t>
            </a:r>
            <a:endParaRPr>
              <a:solidFill>
                <a:srgbClr val="000000"/>
              </a:solidFill>
              <a:highlight>
                <a:srgbClr val="FFFF00"/>
              </a:highlight>
            </a:endParaRPr>
          </a:p>
          <a:p>
            <a:pPr marL="457200" lvl="0" indent="0" algn="l" rtl="0">
              <a:spcBef>
                <a:spcPts val="1600"/>
              </a:spcBef>
              <a:spcAft>
                <a:spcPts val="0"/>
              </a:spcAft>
              <a:buNone/>
            </a:pPr>
            <a:endParaRPr>
              <a:solidFill>
                <a:srgbClr val="FFFFFF"/>
              </a:solidFill>
            </a:endParaRPr>
          </a:p>
          <a:p>
            <a:pPr marL="457200" lvl="0" indent="0" algn="l" rtl="0">
              <a:spcBef>
                <a:spcPts val="1600"/>
              </a:spcBef>
              <a:spcAft>
                <a:spcPts val="1600"/>
              </a:spcAft>
              <a:buNone/>
            </a:pPr>
            <a:r>
              <a:rPr lang="en" b="1">
                <a:solidFill>
                  <a:srgbClr val="FFFFFF"/>
                </a:solidFill>
                <a:highlight>
                  <a:srgbClr val="EA9999"/>
                </a:highlight>
              </a:rPr>
              <a:t>This began the process that would have a disastrous effect on Thailand’s fisheries. Once dominated by small local fishers, Thailand fisheries became dominated by powerful business people.</a:t>
            </a:r>
            <a:r>
              <a:rPr lang="en" b="1">
                <a:highlight>
                  <a:srgbClr val="EA9999"/>
                </a:highlight>
              </a:rPr>
              <a:t> </a:t>
            </a:r>
            <a:endParaRPr b="1">
              <a:highlight>
                <a:srgbClr val="EA9999"/>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highlight>
                  <a:srgbClr val="FFFF00"/>
                </a:highlight>
                <a:latin typeface="Oswald"/>
                <a:ea typeface="Oswald"/>
                <a:cs typeface="Oswald"/>
                <a:sym typeface="Oswald"/>
              </a:rPr>
              <a:t>Today</a:t>
            </a:r>
            <a:endParaRPr u="sng">
              <a:highlight>
                <a:srgbClr val="FFFF00"/>
              </a:highlight>
              <a:latin typeface="Oswald"/>
              <a:ea typeface="Oswald"/>
              <a:cs typeface="Oswald"/>
              <a:sym typeface="Oswald"/>
            </a:endParaRPr>
          </a:p>
        </p:txBody>
      </p:sp>
      <p:sp>
        <p:nvSpPr>
          <p:cNvPr id="365" name="Google Shape;365;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highlight>
                  <a:srgbClr val="4A86E8"/>
                </a:highlight>
              </a:rPr>
              <a:t>Ships are catching 14% of what they were catching in the 1960’s</a:t>
            </a:r>
            <a:endParaRPr>
              <a:solidFill>
                <a:srgbClr val="FFFFFF"/>
              </a:solidFill>
              <a:highlight>
                <a:srgbClr val="4A86E8"/>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4A86E8"/>
                </a:highlight>
              </a:rPr>
              <a:t>With fish stocks exhausted and marine biodiversity in a crisis boats are targeting “trash fish”</a:t>
            </a:r>
            <a:endParaRPr>
              <a:solidFill>
                <a:srgbClr val="FFFFFF"/>
              </a:solidFill>
              <a:highlight>
                <a:srgbClr val="4A86E8"/>
              </a:highlight>
            </a:endParaRPr>
          </a:p>
          <a:p>
            <a:pPr marL="914400" lvl="1" indent="-317500" algn="l" rtl="0">
              <a:spcBef>
                <a:spcPts val="0"/>
              </a:spcBef>
              <a:spcAft>
                <a:spcPts val="0"/>
              </a:spcAft>
              <a:buClr>
                <a:srgbClr val="FFFFFF"/>
              </a:buClr>
              <a:buSzPts val="1400"/>
              <a:buChar char="○"/>
            </a:pPr>
            <a:r>
              <a:rPr lang="en">
                <a:solidFill>
                  <a:srgbClr val="FFFFFF"/>
                </a:solidFill>
                <a:highlight>
                  <a:srgbClr val="4A86E8"/>
                </a:highlight>
              </a:rPr>
              <a:t>A mixture of fish that are deemed unfit for human consumption and are ground up into fish meal. However, a portion of this mix does contain juveniles of fish that are economically important to Thailand.</a:t>
            </a:r>
            <a:endParaRPr>
              <a:solidFill>
                <a:srgbClr val="FFFFFF"/>
              </a:solidFill>
              <a:highlight>
                <a:srgbClr val="4A86E8"/>
              </a:highlight>
            </a:endParaRPr>
          </a:p>
          <a:p>
            <a:pPr marL="914400" lvl="1" indent="-317500" algn="l" rtl="0">
              <a:spcBef>
                <a:spcPts val="0"/>
              </a:spcBef>
              <a:spcAft>
                <a:spcPts val="0"/>
              </a:spcAft>
              <a:buClr>
                <a:srgbClr val="FFFFFF"/>
              </a:buClr>
              <a:buSzPts val="1400"/>
              <a:buChar char="○"/>
            </a:pPr>
            <a:r>
              <a:rPr lang="en">
                <a:solidFill>
                  <a:srgbClr val="FFFFFF"/>
                </a:solidFill>
                <a:highlight>
                  <a:srgbClr val="4A86E8"/>
                </a:highlight>
              </a:rPr>
              <a:t>Trash fish are ground into meal and used in aquaculture.</a:t>
            </a:r>
            <a:endParaRPr>
              <a:solidFill>
                <a:srgbClr val="FFFFFF"/>
              </a:solidFill>
              <a:highlight>
                <a:srgbClr val="4A86E8"/>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369"/>
        <p:cNvGrpSpPr/>
        <p:nvPr/>
      </p:nvGrpSpPr>
      <p:grpSpPr>
        <a:xfrm>
          <a:off x="0" y="0"/>
          <a:ext cx="0" cy="0"/>
          <a:chOff x="0" y="0"/>
          <a:chExt cx="0" cy="0"/>
        </a:xfrm>
      </p:grpSpPr>
      <p:sp>
        <p:nvSpPr>
          <p:cNvPr id="370" name="Google Shape;370;p66"/>
          <p:cNvSpPr txBox="1"/>
          <p:nvPr/>
        </p:nvSpPr>
        <p:spPr>
          <a:xfrm>
            <a:off x="187325" y="613025"/>
            <a:ext cx="4154700" cy="40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p>
          <a:p>
            <a:pPr marL="457200" lvl="0" indent="-342900" algn="l" rtl="0">
              <a:lnSpc>
                <a:spcPct val="115000"/>
              </a:lnSpc>
              <a:spcBef>
                <a:spcPts val="1600"/>
              </a:spcBef>
              <a:spcAft>
                <a:spcPts val="0"/>
              </a:spcAft>
              <a:buClr>
                <a:srgbClr val="000000"/>
              </a:buClr>
              <a:buSzPts val="1800"/>
              <a:buChar char="●"/>
            </a:pPr>
            <a:r>
              <a:rPr lang="en" sz="1800" b="1"/>
              <a:t>Exhaustion of fish stocks are causing vessel managers to stay out longer and search further for their prey</a:t>
            </a:r>
            <a:endParaRPr sz="1800" b="1"/>
          </a:p>
          <a:p>
            <a:pPr marL="914400" lvl="1" indent="-317500" algn="l" rtl="0">
              <a:lnSpc>
                <a:spcPct val="115000"/>
              </a:lnSpc>
              <a:spcBef>
                <a:spcPts val="0"/>
              </a:spcBef>
              <a:spcAft>
                <a:spcPts val="0"/>
              </a:spcAft>
              <a:buClr>
                <a:srgbClr val="000000"/>
              </a:buClr>
              <a:buSzPts val="1400"/>
              <a:buChar char="○"/>
            </a:pPr>
            <a:r>
              <a:rPr lang="en" b="1"/>
              <a:t>As far away as Madagascar and Russia.</a:t>
            </a:r>
            <a:endParaRPr b="1"/>
          </a:p>
          <a:p>
            <a:pPr marL="914400" lvl="1" indent="-317500" algn="l" rtl="0">
              <a:lnSpc>
                <a:spcPct val="115000"/>
              </a:lnSpc>
              <a:spcBef>
                <a:spcPts val="0"/>
              </a:spcBef>
              <a:spcAft>
                <a:spcPts val="0"/>
              </a:spcAft>
              <a:buClr>
                <a:srgbClr val="000000"/>
              </a:buClr>
              <a:buSzPts val="1400"/>
              <a:buChar char="○"/>
            </a:pPr>
            <a:r>
              <a:rPr lang="en" b="1"/>
              <a:t>Because of these longer voyages operators are turning to human trafficking and the slave trade.</a:t>
            </a:r>
            <a:endParaRPr b="1"/>
          </a:p>
        </p:txBody>
      </p:sp>
      <p:pic>
        <p:nvPicPr>
          <p:cNvPr id="371" name="Google Shape;371;p66"/>
          <p:cNvPicPr preferRelativeResize="0"/>
          <p:nvPr/>
        </p:nvPicPr>
        <p:blipFill>
          <a:blip r:embed="rId3">
            <a:alphaModFix/>
          </a:blip>
          <a:stretch>
            <a:fillRect/>
          </a:stretch>
        </p:blipFill>
        <p:spPr>
          <a:xfrm>
            <a:off x="5074324" y="152400"/>
            <a:ext cx="3233275" cy="48387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375"/>
        <p:cNvGrpSpPr/>
        <p:nvPr/>
      </p:nvGrpSpPr>
      <p:grpSpPr>
        <a:xfrm>
          <a:off x="0" y="0"/>
          <a:ext cx="0" cy="0"/>
          <a:chOff x="0" y="0"/>
          <a:chExt cx="0" cy="0"/>
        </a:xfrm>
      </p:grpSpPr>
      <p:sp>
        <p:nvSpPr>
          <p:cNvPr id="376" name="Google Shape;376;p67"/>
          <p:cNvSpPr txBox="1">
            <a:spLocks noGrp="1"/>
          </p:cNvSpPr>
          <p:nvPr>
            <p:ph type="body" idx="1"/>
          </p:nvPr>
        </p:nvSpPr>
        <p:spPr>
          <a:xfrm>
            <a:off x="311700" y="1717650"/>
            <a:ext cx="4260300" cy="17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highlight>
                  <a:srgbClr val="FF0000"/>
                </a:highlight>
              </a:rPr>
              <a:t>Boat captains are forcing people to work with little or no pay under the threat of violence for years sometimes DECADES at a time!!</a:t>
            </a:r>
            <a:endParaRPr b="1">
              <a:solidFill>
                <a:srgbClr val="FFFFFF"/>
              </a:solidFill>
              <a:highlight>
                <a:srgbClr val="FF0000"/>
              </a:highlight>
            </a:endParaRPr>
          </a:p>
          <a:p>
            <a:pPr marL="0" lvl="0" indent="0" algn="l" rtl="0">
              <a:spcBef>
                <a:spcPts val="1600"/>
              </a:spcBef>
              <a:spcAft>
                <a:spcPts val="1600"/>
              </a:spcAft>
              <a:buNone/>
            </a:pPr>
            <a:endParaRPr/>
          </a:p>
        </p:txBody>
      </p:sp>
      <p:pic>
        <p:nvPicPr>
          <p:cNvPr id="377" name="Google Shape;377;p67"/>
          <p:cNvPicPr preferRelativeResize="0"/>
          <p:nvPr/>
        </p:nvPicPr>
        <p:blipFill>
          <a:blip r:embed="rId3">
            <a:alphaModFix/>
          </a:blip>
          <a:stretch>
            <a:fillRect/>
          </a:stretch>
        </p:blipFill>
        <p:spPr>
          <a:xfrm>
            <a:off x="4996850" y="152400"/>
            <a:ext cx="3493991" cy="4838700"/>
          </a:xfrm>
          <a:prstGeom prst="rect">
            <a:avLst/>
          </a:prstGeom>
          <a:noFill/>
          <a:ln w="9525" cap="flat" cmpd="sng">
            <a:solidFill>
              <a:srgbClr val="FF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8"/>
          <p:cNvSpPr txBox="1">
            <a:spLocks noGrp="1"/>
          </p:cNvSpPr>
          <p:nvPr>
            <p:ph type="body" idx="1"/>
          </p:nvPr>
        </p:nvSpPr>
        <p:spPr>
          <a:xfrm>
            <a:off x="1040350" y="444863"/>
            <a:ext cx="6246600" cy="42966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4.3 million fishing vessels world wide </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59% are larger, engine powered</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¾ of the 59% are located in Asia</a:t>
            </a:r>
            <a:endParaRPr sz="1300">
              <a:solidFill>
                <a:srgbClr val="434343"/>
              </a:solidFill>
              <a:latin typeface="Staatliches"/>
              <a:ea typeface="Staatliches"/>
              <a:cs typeface="Staatliches"/>
              <a:sym typeface="Staatliches"/>
            </a:endParaRPr>
          </a:p>
          <a:p>
            <a:pPr marL="457200" lvl="0"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AN estimated 40.3 million people are currently enslaved</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25 million of those enslaved reside in asia and the pacific</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Women make up 71% of the total </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1 in 4 enslaved people are under the age of 18</a:t>
            </a:r>
            <a:endParaRPr sz="1300">
              <a:solidFill>
                <a:srgbClr val="434343"/>
              </a:solidFill>
              <a:latin typeface="Staatliches"/>
              <a:ea typeface="Staatliches"/>
              <a:cs typeface="Staatliches"/>
              <a:sym typeface="Staatliches"/>
            </a:endParaRPr>
          </a:p>
          <a:p>
            <a:pPr marL="457200" lvl="0"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Thousands of these boats use slave labor in attempt to reduce costs </a:t>
            </a:r>
            <a:endParaRPr sz="1300">
              <a:solidFill>
                <a:srgbClr val="434343"/>
              </a:solidFill>
              <a:latin typeface="Staatliches"/>
              <a:ea typeface="Staatliches"/>
              <a:cs typeface="Staatliches"/>
              <a:sym typeface="Staatliches"/>
            </a:endParaRPr>
          </a:p>
          <a:p>
            <a:pPr marL="457200" lvl="0"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Many of the people enslaved in this industry are as young as 15 years old</a:t>
            </a:r>
            <a:endParaRPr sz="1300">
              <a:solidFill>
                <a:srgbClr val="434343"/>
              </a:solidFill>
              <a:latin typeface="Staatliches"/>
              <a:ea typeface="Staatliches"/>
              <a:cs typeface="Staatliches"/>
              <a:sym typeface="Staatliches"/>
            </a:endParaRPr>
          </a:p>
          <a:p>
            <a:pPr marL="457200" lvl="0"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Types of abuse:	</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Little to no pay</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Long grueling hours </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Not enough breaks for sleep </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Limited time given for eating meals and  basic human needs</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Sexual assault</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Horrific living conditions</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In some cases,  murder</a:t>
            </a:r>
            <a:endParaRPr sz="1300">
              <a:solidFill>
                <a:srgbClr val="434343"/>
              </a:solidFill>
              <a:latin typeface="Staatliches"/>
              <a:ea typeface="Staatliches"/>
              <a:cs typeface="Staatliches"/>
              <a:sym typeface="Staatliches"/>
            </a:endParaRPr>
          </a:p>
          <a:p>
            <a:pPr marL="914400" lvl="1" indent="-311150" algn="l" rtl="0">
              <a:lnSpc>
                <a:spcPct val="115000"/>
              </a:lnSpc>
              <a:spcBef>
                <a:spcPts val="0"/>
              </a:spcBef>
              <a:spcAft>
                <a:spcPts val="0"/>
              </a:spcAft>
              <a:buClr>
                <a:srgbClr val="434343"/>
              </a:buClr>
              <a:buSzPts val="1300"/>
              <a:buFont typeface="Staatliches"/>
              <a:buChar char="➢"/>
            </a:pPr>
            <a:r>
              <a:rPr lang="en" sz="1300">
                <a:solidFill>
                  <a:srgbClr val="434343"/>
                </a:solidFill>
                <a:latin typeface="Staatliches"/>
                <a:ea typeface="Staatliches"/>
                <a:cs typeface="Staatliches"/>
                <a:sym typeface="Staatliches"/>
              </a:rPr>
              <a:t>Physically altering people as punishment</a:t>
            </a:r>
            <a:endParaRPr sz="1300">
              <a:solidFill>
                <a:srgbClr val="434343"/>
              </a:solidFill>
              <a:latin typeface="Staatliches"/>
              <a:ea typeface="Staatliches"/>
              <a:cs typeface="Staatliches"/>
              <a:sym typeface="Staatliches"/>
            </a:endParaRPr>
          </a:p>
          <a:p>
            <a:pPr marL="0" lvl="0" indent="0" algn="l" rtl="0">
              <a:lnSpc>
                <a:spcPct val="100000"/>
              </a:lnSpc>
              <a:spcBef>
                <a:spcPts val="1600"/>
              </a:spcBef>
              <a:spcAft>
                <a:spcPts val="1600"/>
              </a:spcAft>
              <a:buNone/>
            </a:pPr>
            <a:endParaRPr>
              <a:solidFill>
                <a:srgbClr val="434343"/>
              </a:solidFill>
            </a:endParaRPr>
          </a:p>
        </p:txBody>
      </p:sp>
      <p:sp>
        <p:nvSpPr>
          <p:cNvPr id="383" name="Google Shape;383;p68"/>
          <p:cNvSpPr txBox="1">
            <a:spLocks noGrp="1"/>
          </p:cNvSpPr>
          <p:nvPr>
            <p:ph type="title"/>
          </p:nvPr>
        </p:nvSpPr>
        <p:spPr>
          <a:xfrm rot="-5400000">
            <a:off x="-1617675" y="2285400"/>
            <a:ext cx="4341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34343"/>
                </a:solidFill>
                <a:latin typeface="Staatliches"/>
                <a:ea typeface="Staatliches"/>
                <a:cs typeface="Staatliches"/>
                <a:sym typeface="Staatliches"/>
              </a:rPr>
              <a:t>General information</a:t>
            </a:r>
            <a:endParaRPr>
              <a:solidFill>
                <a:srgbClr val="434343"/>
              </a:solidFill>
              <a:latin typeface="Staatliches"/>
              <a:ea typeface="Staatliches"/>
              <a:cs typeface="Staatliches"/>
              <a:sym typeface="Staatliches"/>
            </a:endParaRPr>
          </a:p>
        </p:txBody>
      </p:sp>
      <p:cxnSp>
        <p:nvCxnSpPr>
          <p:cNvPr id="384" name="Google Shape;384;p68"/>
          <p:cNvCxnSpPr/>
          <p:nvPr/>
        </p:nvCxnSpPr>
        <p:spPr>
          <a:xfrm rot="10800000">
            <a:off x="3166800" y="401250"/>
            <a:ext cx="2810400" cy="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68"/>
          <p:cNvCxnSpPr/>
          <p:nvPr/>
        </p:nvCxnSpPr>
        <p:spPr>
          <a:xfrm rot="10800000">
            <a:off x="3241000" y="4785075"/>
            <a:ext cx="2810400" cy="0"/>
          </a:xfrm>
          <a:prstGeom prst="straightConnector1">
            <a:avLst/>
          </a:prstGeom>
          <a:noFill/>
          <a:ln w="9525" cap="flat" cmpd="sng">
            <a:solidFill>
              <a:schemeClr val="lt1"/>
            </a:solidFill>
            <a:prstDash val="solid"/>
            <a:round/>
            <a:headEnd type="none" w="med" len="med"/>
            <a:tailEnd type="none" w="med" len="med"/>
          </a:ln>
        </p:spPr>
      </p:cxnSp>
      <p:pic>
        <p:nvPicPr>
          <p:cNvPr id="386" name="Google Shape;386;p68"/>
          <p:cNvPicPr preferRelativeResize="0"/>
          <p:nvPr/>
        </p:nvPicPr>
        <p:blipFill>
          <a:blip r:embed="rId3">
            <a:alphaModFix/>
          </a:blip>
          <a:stretch>
            <a:fillRect/>
          </a:stretch>
        </p:blipFill>
        <p:spPr>
          <a:xfrm>
            <a:off x="6051400" y="213875"/>
            <a:ext cx="3018401" cy="2184694"/>
          </a:xfrm>
          <a:prstGeom prst="rect">
            <a:avLst/>
          </a:prstGeom>
          <a:noFill/>
          <a:ln w="19050" cap="flat" cmpd="sng">
            <a:solidFill>
              <a:srgbClr val="434343"/>
            </a:solidFill>
            <a:prstDash val="solid"/>
            <a:round/>
            <a:headEnd type="none" w="sm" len="sm"/>
            <a:tailEnd type="none" w="sm" len="sm"/>
          </a:ln>
        </p:spPr>
      </p:pic>
      <p:pic>
        <p:nvPicPr>
          <p:cNvPr id="387" name="Google Shape;387;p68"/>
          <p:cNvPicPr preferRelativeResize="0"/>
          <p:nvPr/>
        </p:nvPicPr>
        <p:blipFill>
          <a:blip r:embed="rId4">
            <a:alphaModFix/>
          </a:blip>
          <a:stretch>
            <a:fillRect/>
          </a:stretch>
        </p:blipFill>
        <p:spPr>
          <a:xfrm>
            <a:off x="5671275" y="2811550"/>
            <a:ext cx="3398525" cy="2091950"/>
          </a:xfrm>
          <a:prstGeom prst="rect">
            <a:avLst/>
          </a:prstGeom>
          <a:noFill/>
          <a:ln w="19050" cap="flat" cmpd="sng">
            <a:solidFill>
              <a:srgbClr val="434343"/>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sp>
        <p:nvSpPr>
          <p:cNvPr id="392" name="Google Shape;392;p69"/>
          <p:cNvSpPr txBox="1">
            <a:spLocks noGrp="1"/>
          </p:cNvSpPr>
          <p:nvPr>
            <p:ph type="title"/>
          </p:nvPr>
        </p:nvSpPr>
        <p:spPr>
          <a:xfrm rot="-5400000">
            <a:off x="-1522825" y="2071950"/>
            <a:ext cx="4341000" cy="99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34343"/>
                </a:solidFill>
              </a:rPr>
              <a:t>Human rights violations in japan</a:t>
            </a:r>
            <a:endParaRPr>
              <a:solidFill>
                <a:srgbClr val="434343"/>
              </a:solidFill>
            </a:endParaRPr>
          </a:p>
        </p:txBody>
      </p:sp>
      <p:cxnSp>
        <p:nvCxnSpPr>
          <p:cNvPr id="393" name="Google Shape;393;p69"/>
          <p:cNvCxnSpPr/>
          <p:nvPr/>
        </p:nvCxnSpPr>
        <p:spPr>
          <a:xfrm>
            <a:off x="1147475" y="0"/>
            <a:ext cx="0" cy="5187000"/>
          </a:xfrm>
          <a:prstGeom prst="straightConnector1">
            <a:avLst/>
          </a:prstGeom>
          <a:noFill/>
          <a:ln w="9525" cap="flat" cmpd="sng">
            <a:solidFill>
              <a:schemeClr val="lt1"/>
            </a:solidFill>
            <a:prstDash val="dot"/>
            <a:round/>
            <a:headEnd type="none" w="med" len="med"/>
            <a:tailEnd type="none" w="med" len="med"/>
          </a:ln>
        </p:spPr>
      </p:cxnSp>
      <p:cxnSp>
        <p:nvCxnSpPr>
          <p:cNvPr id="394" name="Google Shape;394;p69"/>
          <p:cNvCxnSpPr/>
          <p:nvPr/>
        </p:nvCxnSpPr>
        <p:spPr>
          <a:xfrm rot="10800000">
            <a:off x="3166800" y="401250"/>
            <a:ext cx="2810400" cy="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69"/>
          <p:cNvCxnSpPr/>
          <p:nvPr/>
        </p:nvCxnSpPr>
        <p:spPr>
          <a:xfrm rot="10800000">
            <a:off x="3166800" y="4742250"/>
            <a:ext cx="2810400" cy="0"/>
          </a:xfrm>
          <a:prstGeom prst="straightConnector1">
            <a:avLst/>
          </a:prstGeom>
          <a:noFill/>
          <a:ln w="9525" cap="flat" cmpd="sng">
            <a:solidFill>
              <a:schemeClr val="lt1"/>
            </a:solidFill>
            <a:prstDash val="solid"/>
            <a:round/>
            <a:headEnd type="none" w="med" len="med"/>
            <a:tailEnd type="none" w="med" len="med"/>
          </a:ln>
        </p:spPr>
      </p:cxnSp>
      <p:sp>
        <p:nvSpPr>
          <p:cNvPr id="396" name="Google Shape;396;p69"/>
          <p:cNvSpPr txBox="1"/>
          <p:nvPr/>
        </p:nvSpPr>
        <p:spPr>
          <a:xfrm>
            <a:off x="1147475" y="629400"/>
            <a:ext cx="7197900" cy="38847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434343"/>
              </a:buClr>
              <a:buSzPts val="1600"/>
              <a:buFont typeface="Staatliches"/>
              <a:buChar char="❖"/>
            </a:pPr>
            <a:r>
              <a:rPr lang="en" sz="1600">
                <a:solidFill>
                  <a:srgbClr val="434343"/>
                </a:solidFill>
                <a:latin typeface="Staatliches"/>
                <a:ea typeface="Staatliches"/>
                <a:cs typeface="Staatliches"/>
                <a:sym typeface="Staatliches"/>
              </a:rPr>
              <a:t>A majority of the workers on the vessel immigrate from Indonesia </a:t>
            </a:r>
            <a:endParaRPr sz="1600">
              <a:solidFill>
                <a:srgbClr val="434343"/>
              </a:solidFill>
              <a:latin typeface="Staatliches"/>
              <a:ea typeface="Staatliches"/>
              <a:cs typeface="Staatliches"/>
              <a:sym typeface="Staatliches"/>
            </a:endParaRPr>
          </a:p>
          <a:p>
            <a:pPr marL="457200" lvl="0" indent="-330200" algn="l" rtl="0">
              <a:lnSpc>
                <a:spcPct val="115000"/>
              </a:lnSpc>
              <a:spcBef>
                <a:spcPts val="0"/>
              </a:spcBef>
              <a:spcAft>
                <a:spcPts val="0"/>
              </a:spcAft>
              <a:buClr>
                <a:srgbClr val="434343"/>
              </a:buClr>
              <a:buSzPts val="1600"/>
              <a:buFont typeface="Staatliches"/>
              <a:buChar char="❖"/>
            </a:pPr>
            <a:r>
              <a:rPr lang="en" sz="1600">
                <a:solidFill>
                  <a:srgbClr val="434343"/>
                </a:solidFill>
                <a:latin typeface="Staatliches"/>
                <a:ea typeface="Staatliches"/>
                <a:cs typeface="Staatliches"/>
                <a:sym typeface="Staatliches"/>
              </a:rPr>
              <a:t>One of the crewmates spoke out about the conditions</a:t>
            </a:r>
            <a:endParaRPr sz="1600">
              <a:solidFill>
                <a:srgbClr val="434343"/>
              </a:solidFill>
              <a:latin typeface="Staatliches"/>
              <a:ea typeface="Staatliches"/>
              <a:cs typeface="Staatliches"/>
              <a:sym typeface="Staatliches"/>
            </a:endParaRPr>
          </a:p>
          <a:p>
            <a:pPr marL="914400" lvl="1" indent="-317500" algn="l" rtl="0">
              <a:lnSpc>
                <a:spcPct val="115000"/>
              </a:lnSpc>
              <a:spcBef>
                <a:spcPts val="0"/>
              </a:spcBef>
              <a:spcAft>
                <a:spcPts val="0"/>
              </a:spcAft>
              <a:buClr>
                <a:srgbClr val="434343"/>
              </a:buClr>
              <a:buSzPts val="1400"/>
              <a:buFont typeface="Staatliches"/>
              <a:buChar char="➢"/>
            </a:pPr>
            <a:r>
              <a:rPr lang="en">
                <a:solidFill>
                  <a:srgbClr val="434343"/>
                </a:solidFill>
                <a:latin typeface="Staatliches"/>
                <a:ea typeface="Staatliches"/>
                <a:cs typeface="Staatliches"/>
                <a:sym typeface="Staatliches"/>
              </a:rPr>
              <a:t>$375 for one month’s work, his previous highest paid month was $280</a:t>
            </a:r>
            <a:endParaRPr>
              <a:solidFill>
                <a:srgbClr val="434343"/>
              </a:solidFill>
              <a:latin typeface="Staatliches"/>
              <a:ea typeface="Staatliches"/>
              <a:cs typeface="Staatliches"/>
              <a:sym typeface="Staatliches"/>
            </a:endParaRPr>
          </a:p>
          <a:p>
            <a:pPr marL="914400" lvl="1" indent="-317500" algn="l" rtl="0">
              <a:lnSpc>
                <a:spcPct val="115000"/>
              </a:lnSpc>
              <a:spcBef>
                <a:spcPts val="0"/>
              </a:spcBef>
              <a:spcAft>
                <a:spcPts val="0"/>
              </a:spcAft>
              <a:buClr>
                <a:srgbClr val="434343"/>
              </a:buClr>
              <a:buSzPts val="1400"/>
              <a:buFont typeface="Staatliches"/>
              <a:buChar char="➢"/>
            </a:pPr>
            <a:r>
              <a:rPr lang="en">
                <a:solidFill>
                  <a:srgbClr val="434343"/>
                </a:solidFill>
                <a:latin typeface="Staatliches"/>
                <a:ea typeface="Staatliches"/>
                <a:cs typeface="Staatliches"/>
                <a:sym typeface="Staatliches"/>
              </a:rPr>
              <a:t>Intense lack of sleep, only 3 hours of rest for one day</a:t>
            </a:r>
            <a:endParaRPr>
              <a:solidFill>
                <a:srgbClr val="434343"/>
              </a:solidFill>
              <a:latin typeface="Staatliches"/>
              <a:ea typeface="Staatliches"/>
              <a:cs typeface="Staatliches"/>
              <a:sym typeface="Staatliches"/>
            </a:endParaRPr>
          </a:p>
          <a:p>
            <a:pPr marL="457200" lvl="0" indent="-330200" algn="l" rtl="0">
              <a:lnSpc>
                <a:spcPct val="115000"/>
              </a:lnSpc>
              <a:spcBef>
                <a:spcPts val="0"/>
              </a:spcBef>
              <a:spcAft>
                <a:spcPts val="0"/>
              </a:spcAft>
              <a:buClr>
                <a:srgbClr val="434343"/>
              </a:buClr>
              <a:buSzPts val="1600"/>
              <a:buFont typeface="Staatliches"/>
              <a:buChar char="❖"/>
            </a:pPr>
            <a:r>
              <a:rPr lang="en" sz="1600">
                <a:solidFill>
                  <a:srgbClr val="434343"/>
                </a:solidFill>
                <a:latin typeface="Staatliches"/>
                <a:ea typeface="Staatliches"/>
                <a:cs typeface="Staatliches"/>
                <a:sym typeface="Staatliches"/>
              </a:rPr>
              <a:t>Japan’s decline in available workers led to revised immigration laws in April of 2019	</a:t>
            </a:r>
            <a:endParaRPr sz="1600">
              <a:solidFill>
                <a:srgbClr val="434343"/>
              </a:solidFill>
              <a:latin typeface="Staatliches"/>
              <a:ea typeface="Staatliches"/>
              <a:cs typeface="Staatliches"/>
              <a:sym typeface="Staatliches"/>
            </a:endParaRPr>
          </a:p>
          <a:p>
            <a:pPr marL="914400" lvl="1" indent="-317500" algn="l" rtl="0">
              <a:lnSpc>
                <a:spcPct val="115000"/>
              </a:lnSpc>
              <a:spcBef>
                <a:spcPts val="0"/>
              </a:spcBef>
              <a:spcAft>
                <a:spcPts val="0"/>
              </a:spcAft>
              <a:buClr>
                <a:srgbClr val="434343"/>
              </a:buClr>
              <a:buSzPts val="1400"/>
              <a:buFont typeface="Staatliches"/>
              <a:buChar char="➢"/>
            </a:pPr>
            <a:r>
              <a:rPr lang="en">
                <a:solidFill>
                  <a:srgbClr val="434343"/>
                </a:solidFill>
                <a:latin typeface="Staatliches"/>
                <a:ea typeface="Staatliches"/>
                <a:cs typeface="Staatliches"/>
                <a:sym typeface="Staatliches"/>
              </a:rPr>
              <a:t>300,000 blue-collar workers were able to find reliable jobs</a:t>
            </a:r>
            <a:endParaRPr>
              <a:solidFill>
                <a:srgbClr val="434343"/>
              </a:solidFill>
              <a:latin typeface="Staatliches"/>
              <a:ea typeface="Staatliches"/>
              <a:cs typeface="Staatliches"/>
              <a:sym typeface="Staatliches"/>
            </a:endParaRPr>
          </a:p>
          <a:p>
            <a:pPr marL="457200" lvl="0" indent="-330200" algn="l" rtl="0">
              <a:lnSpc>
                <a:spcPct val="115000"/>
              </a:lnSpc>
              <a:spcBef>
                <a:spcPts val="0"/>
              </a:spcBef>
              <a:spcAft>
                <a:spcPts val="0"/>
              </a:spcAft>
              <a:buClr>
                <a:srgbClr val="434343"/>
              </a:buClr>
              <a:buSzPts val="1600"/>
              <a:buFont typeface="Staatliches"/>
              <a:buChar char="❖"/>
            </a:pPr>
            <a:r>
              <a:rPr lang="en" sz="1600">
                <a:solidFill>
                  <a:srgbClr val="434343"/>
                </a:solidFill>
                <a:latin typeface="Staatliches"/>
                <a:ea typeface="Staatliches"/>
                <a:cs typeface="Staatliches"/>
                <a:sym typeface="Staatliches"/>
              </a:rPr>
              <a:t>Human rights violations that were exposed after April of 2019</a:t>
            </a:r>
            <a:endParaRPr sz="1600">
              <a:solidFill>
                <a:srgbClr val="434343"/>
              </a:solidFill>
              <a:latin typeface="Staatliches"/>
              <a:ea typeface="Staatliches"/>
              <a:cs typeface="Staatliches"/>
              <a:sym typeface="Staatliches"/>
            </a:endParaRPr>
          </a:p>
          <a:p>
            <a:pPr marL="914400" lvl="1" indent="-317500" algn="l" rtl="0">
              <a:lnSpc>
                <a:spcPct val="115000"/>
              </a:lnSpc>
              <a:spcBef>
                <a:spcPts val="0"/>
              </a:spcBef>
              <a:spcAft>
                <a:spcPts val="0"/>
              </a:spcAft>
              <a:buClr>
                <a:srgbClr val="434343"/>
              </a:buClr>
              <a:buSzPts val="1400"/>
              <a:buFont typeface="Staatliches"/>
              <a:buChar char="➢"/>
            </a:pPr>
            <a:r>
              <a:rPr lang="en">
                <a:solidFill>
                  <a:srgbClr val="434343"/>
                </a:solidFill>
                <a:latin typeface="Staatliches"/>
                <a:ea typeface="Staatliches"/>
                <a:cs typeface="Staatliches"/>
                <a:sym typeface="Staatliches"/>
              </a:rPr>
              <a:t>Less than minimum wage pay</a:t>
            </a:r>
            <a:endParaRPr>
              <a:solidFill>
                <a:srgbClr val="434343"/>
              </a:solidFill>
              <a:latin typeface="Staatliches"/>
              <a:ea typeface="Staatliches"/>
              <a:cs typeface="Staatliches"/>
              <a:sym typeface="Staatliches"/>
            </a:endParaRPr>
          </a:p>
          <a:p>
            <a:pPr marL="914400" lvl="1" indent="-317500" algn="l" rtl="0">
              <a:lnSpc>
                <a:spcPct val="115000"/>
              </a:lnSpc>
              <a:spcBef>
                <a:spcPts val="0"/>
              </a:spcBef>
              <a:spcAft>
                <a:spcPts val="0"/>
              </a:spcAft>
              <a:buClr>
                <a:srgbClr val="434343"/>
              </a:buClr>
              <a:buSzPts val="1400"/>
              <a:buFont typeface="Staatliches"/>
              <a:buChar char="➢"/>
            </a:pPr>
            <a:r>
              <a:rPr lang="en">
                <a:solidFill>
                  <a:srgbClr val="434343"/>
                </a:solidFill>
                <a:latin typeface="Staatliches"/>
                <a:ea typeface="Staatliches"/>
                <a:cs typeface="Staatliches"/>
                <a:sym typeface="Staatliches"/>
              </a:rPr>
              <a:t>Unethical amount of work hours</a:t>
            </a:r>
            <a:endParaRPr>
              <a:solidFill>
                <a:srgbClr val="434343"/>
              </a:solidFill>
              <a:latin typeface="Staatliches"/>
              <a:ea typeface="Staatliches"/>
              <a:cs typeface="Staatliches"/>
              <a:sym typeface="Staatliches"/>
            </a:endParaRPr>
          </a:p>
          <a:p>
            <a:pPr marL="914400" lvl="1" indent="-317500" algn="l" rtl="0">
              <a:lnSpc>
                <a:spcPct val="115000"/>
              </a:lnSpc>
              <a:spcBef>
                <a:spcPts val="0"/>
              </a:spcBef>
              <a:spcAft>
                <a:spcPts val="0"/>
              </a:spcAft>
              <a:buClr>
                <a:srgbClr val="434343"/>
              </a:buClr>
              <a:buSzPts val="1400"/>
              <a:buFont typeface="Staatliches"/>
              <a:buChar char="➢"/>
            </a:pPr>
            <a:r>
              <a:rPr lang="en">
                <a:solidFill>
                  <a:srgbClr val="434343"/>
                </a:solidFill>
                <a:latin typeface="Staatliches"/>
                <a:ea typeface="Staatliches"/>
                <a:cs typeface="Staatliches"/>
                <a:sym typeface="Staatliches"/>
              </a:rPr>
              <a:t>Forceful deportation if they refuse to work or try to speak out against these conditions</a:t>
            </a:r>
            <a:endParaRPr>
              <a:solidFill>
                <a:srgbClr val="434343"/>
              </a:solidFill>
              <a:latin typeface="Staatliches"/>
              <a:ea typeface="Staatliches"/>
              <a:cs typeface="Staatliches"/>
              <a:sym typeface="Staatliches"/>
            </a:endParaRPr>
          </a:p>
          <a:p>
            <a:pPr marL="914400" lvl="1" indent="-317500" algn="l" rtl="0">
              <a:lnSpc>
                <a:spcPct val="115000"/>
              </a:lnSpc>
              <a:spcBef>
                <a:spcPts val="0"/>
              </a:spcBef>
              <a:spcAft>
                <a:spcPts val="0"/>
              </a:spcAft>
              <a:buClr>
                <a:srgbClr val="434343"/>
              </a:buClr>
              <a:buSzPts val="1400"/>
              <a:buFont typeface="Staatliches"/>
              <a:buChar char="➢"/>
            </a:pPr>
            <a:r>
              <a:rPr lang="en">
                <a:solidFill>
                  <a:srgbClr val="434343"/>
                </a:solidFill>
                <a:latin typeface="Staatliches"/>
                <a:ea typeface="Staatliches"/>
                <a:cs typeface="Staatliches"/>
                <a:sym typeface="Staatliches"/>
              </a:rPr>
              <a:t>Unhygienic work spaces and living areas</a:t>
            </a:r>
            <a:endParaRPr>
              <a:solidFill>
                <a:srgbClr val="434343"/>
              </a:solidFill>
              <a:latin typeface="Staatliches"/>
              <a:ea typeface="Staatliches"/>
              <a:cs typeface="Staatliches"/>
              <a:sym typeface="Staatliches"/>
            </a:endParaRPr>
          </a:p>
          <a:p>
            <a:pPr marL="914400" lvl="1" indent="-317500" algn="l" rtl="0">
              <a:lnSpc>
                <a:spcPct val="115000"/>
              </a:lnSpc>
              <a:spcBef>
                <a:spcPts val="0"/>
              </a:spcBef>
              <a:spcAft>
                <a:spcPts val="0"/>
              </a:spcAft>
              <a:buClr>
                <a:srgbClr val="434343"/>
              </a:buClr>
              <a:buSzPts val="1400"/>
              <a:buFont typeface="Staatliches"/>
              <a:buChar char="➢"/>
            </a:pPr>
            <a:r>
              <a:rPr lang="en">
                <a:solidFill>
                  <a:srgbClr val="434343"/>
                </a:solidFill>
                <a:latin typeface="Staatliches"/>
                <a:ea typeface="Staatliches"/>
                <a:cs typeface="Staatliches"/>
                <a:sym typeface="Staatliches"/>
              </a:rPr>
              <a:t>Some workers felt that the only escape was taking their own lives  </a:t>
            </a:r>
            <a:endParaRPr sz="1700">
              <a:solidFill>
                <a:srgbClr val="434343"/>
              </a:solidFill>
              <a:latin typeface="Staatliches"/>
              <a:ea typeface="Staatliches"/>
              <a:cs typeface="Staatliches"/>
              <a:sym typeface="Staatliches"/>
            </a:endParaRPr>
          </a:p>
        </p:txBody>
      </p:sp>
      <p:pic>
        <p:nvPicPr>
          <p:cNvPr id="397" name="Google Shape;397;p69"/>
          <p:cNvPicPr preferRelativeResize="0"/>
          <p:nvPr/>
        </p:nvPicPr>
        <p:blipFill>
          <a:blip r:embed="rId4">
            <a:alphaModFix/>
          </a:blip>
          <a:stretch>
            <a:fillRect/>
          </a:stretch>
        </p:blipFill>
        <p:spPr>
          <a:xfrm>
            <a:off x="6670975" y="3752175"/>
            <a:ext cx="2473028" cy="13913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0"/>
        <p:cNvGrpSpPr/>
        <p:nvPr/>
      </p:nvGrpSpPr>
      <p:grpSpPr>
        <a:xfrm>
          <a:off x="0" y="0"/>
          <a:ext cx="0" cy="0"/>
          <a:chOff x="0" y="0"/>
          <a:chExt cx="0" cy="0"/>
        </a:xfrm>
      </p:grpSpPr>
      <p:pic>
        <p:nvPicPr>
          <p:cNvPr id="281" name="Google Shape;281;p52"/>
          <p:cNvPicPr preferRelativeResize="0"/>
          <p:nvPr/>
        </p:nvPicPr>
        <p:blipFill>
          <a:blip r:embed="rId3">
            <a:alphaModFix/>
          </a:blip>
          <a:stretch>
            <a:fillRect/>
          </a:stretch>
        </p:blipFill>
        <p:spPr>
          <a:xfrm>
            <a:off x="5798750" y="571500"/>
            <a:ext cx="3238500" cy="4000500"/>
          </a:xfrm>
          <a:prstGeom prst="rect">
            <a:avLst/>
          </a:prstGeom>
          <a:noFill/>
          <a:ln w="9525" cap="flat" cmpd="sng">
            <a:solidFill>
              <a:srgbClr val="000000"/>
            </a:solidFill>
            <a:prstDash val="solid"/>
            <a:round/>
            <a:headEnd type="none" w="sm" len="sm"/>
            <a:tailEnd type="none" w="sm" len="sm"/>
          </a:ln>
        </p:spPr>
      </p:pic>
      <p:sp>
        <p:nvSpPr>
          <p:cNvPr id="282" name="Google Shape;282;p52"/>
          <p:cNvSpPr/>
          <p:nvPr/>
        </p:nvSpPr>
        <p:spPr>
          <a:xfrm>
            <a:off x="59600" y="2000200"/>
            <a:ext cx="7425779" cy="700848"/>
          </a:xfrm>
          <a:prstGeom prst="rect">
            <a:avLst/>
          </a:prstGeom>
        </p:spPr>
        <p:txBody>
          <a:bodyPr>
            <a:prstTxWarp prst="textPlain">
              <a:avLst/>
            </a:prstTxWarp>
          </a:bodyPr>
          <a:lstStyle/>
          <a:p>
            <a:pPr lvl="0" algn="ctr"/>
            <a:r>
              <a:rPr b="0" i="0">
                <a:ln w="9525" cap="flat" cmpd="sng">
                  <a:solidFill>
                    <a:srgbClr val="FFFFFF"/>
                  </a:solidFill>
                  <a:prstDash val="solid"/>
                  <a:round/>
                  <a:headEnd type="none" w="sm" len="sm"/>
                  <a:tailEnd type="none" w="sm" len="sm"/>
                </a:ln>
                <a:solidFill>
                  <a:srgbClr val="FFFFFF"/>
                </a:solidFill>
                <a:latin typeface="Arial"/>
              </a:rPr>
              <a:t>“Whenever I hear anyone, arguing for slavery I feel a strong impulse to see it tried on</a:t>
            </a:r>
            <a:br>
              <a:rPr b="0" i="0">
                <a:ln w="9525" cap="flat" cmpd="sng">
                  <a:solidFill>
                    <a:srgbClr val="FFFFFF"/>
                  </a:solidFill>
                  <a:prstDash val="solid"/>
                  <a:round/>
                  <a:headEnd type="none" w="sm" len="sm"/>
                  <a:tailEnd type="none" w="sm" len="sm"/>
                </a:ln>
                <a:solidFill>
                  <a:srgbClr val="FFFFFF"/>
                </a:solidFill>
                <a:latin typeface="Arial"/>
              </a:rPr>
            </a:br>
            <a:r>
              <a:rPr b="0" i="0">
                <a:ln w="9525" cap="flat" cmpd="sng">
                  <a:solidFill>
                    <a:srgbClr val="FFFFFF"/>
                  </a:solidFill>
                  <a:prstDash val="solid"/>
                  <a:round/>
                  <a:headEnd type="none" w="sm" len="sm"/>
                  <a:tailEnd type="none" w="sm" len="sm"/>
                </a:ln>
                <a:solidFill>
                  <a:srgbClr val="FFFFFF"/>
                </a:solidFill>
                <a:latin typeface="Arial"/>
              </a:rPr>
              <a:t>him personally." - Abraham Lincoln, March 17, 1865, in speech to the Union Army Regiment.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70"/>
          <p:cNvPicPr preferRelativeResize="0"/>
          <p:nvPr/>
        </p:nvPicPr>
        <p:blipFill>
          <a:blip r:embed="rId3">
            <a:alphaModFix/>
          </a:blip>
          <a:stretch>
            <a:fillRect/>
          </a:stretch>
        </p:blipFill>
        <p:spPr>
          <a:xfrm>
            <a:off x="125525" y="152400"/>
            <a:ext cx="4398820" cy="4838702"/>
          </a:xfrm>
          <a:prstGeom prst="rect">
            <a:avLst/>
          </a:prstGeom>
          <a:noFill/>
          <a:ln>
            <a:noFill/>
          </a:ln>
        </p:spPr>
      </p:pic>
      <p:sp>
        <p:nvSpPr>
          <p:cNvPr id="403" name="Google Shape;403;p70"/>
          <p:cNvSpPr txBox="1"/>
          <p:nvPr/>
        </p:nvSpPr>
        <p:spPr>
          <a:xfrm>
            <a:off x="3419150" y="4332825"/>
            <a:ext cx="1105200" cy="30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FFFFFF"/>
                </a:solidFill>
                <a:latin typeface="Staatliches"/>
                <a:ea typeface="Staatliches"/>
                <a:cs typeface="Staatliches"/>
                <a:sym typeface="Staatliches"/>
              </a:rPr>
              <a:t>(Sutton &amp; Siciliano, 2016)</a:t>
            </a:r>
            <a:endParaRPr>
              <a:latin typeface="Roboto"/>
              <a:ea typeface="Roboto"/>
              <a:cs typeface="Roboto"/>
              <a:sym typeface="Roboto"/>
            </a:endParaRPr>
          </a:p>
        </p:txBody>
      </p:sp>
      <p:pic>
        <p:nvPicPr>
          <p:cNvPr id="404" name="Google Shape;404;p70" descr="Seafood shouldn’t come at the expense of the oceans or human rights. &#10;&#10;Join our campaign by adding your name to our letter to supermarkets. We are asking them to use their influence to push for change so you can be sure the seafood you buy was not caught by a slave. &#10;&#10;act.ejfoundation.org/tell-uk-supermarkets-commit-slavery-free-seafood" title="Out of the Shadows: Illegal Fishing and Slavery on our Oceans">
            <a:hlinkClick r:id="rId4"/>
          </p:cNvPr>
          <p:cNvPicPr preferRelativeResize="0"/>
          <p:nvPr/>
        </p:nvPicPr>
        <p:blipFill>
          <a:blip r:embed="rId5">
            <a:alphaModFix/>
          </a:blip>
          <a:stretch>
            <a:fillRect/>
          </a:stretch>
        </p:blipFill>
        <p:spPr>
          <a:xfrm>
            <a:off x="4676745" y="152400"/>
            <a:ext cx="4314854" cy="3236141"/>
          </a:xfrm>
          <a:prstGeom prst="rect">
            <a:avLst/>
          </a:prstGeom>
          <a:noFill/>
          <a:ln>
            <a:noFill/>
          </a:ln>
        </p:spPr>
      </p:pic>
      <p:sp>
        <p:nvSpPr>
          <p:cNvPr id="405" name="Google Shape;405;p70"/>
          <p:cNvSpPr txBox="1"/>
          <p:nvPr/>
        </p:nvSpPr>
        <p:spPr>
          <a:xfrm>
            <a:off x="5334175" y="4045325"/>
            <a:ext cx="3000000" cy="51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u="sng">
                <a:solidFill>
                  <a:srgbClr val="434343"/>
                </a:solidFill>
                <a:latin typeface="Staatliches"/>
                <a:ea typeface="Staatliches"/>
                <a:cs typeface="Staatliches"/>
                <a:sym typeface="Staatliches"/>
                <a:hlinkClick r:id="rId6">
                  <a:extLst>
                    <a:ext uri="{A12FA001-AC4F-418D-AE19-62706E023703}">
                      <ahyp:hlinkClr xmlns:ahyp="http://schemas.microsoft.com/office/drawing/2018/hyperlinkcolor" val="tx"/>
                    </a:ext>
                  </a:extLst>
                </a:hlinkClick>
              </a:rPr>
              <a:t>https://vimeo.com/368797707</a:t>
            </a:r>
            <a:endParaRPr sz="1600">
              <a:solidFill>
                <a:srgbClr val="434343"/>
              </a:solidFill>
              <a:latin typeface="Staatliches"/>
              <a:ea typeface="Staatliches"/>
              <a:cs typeface="Staatliches"/>
              <a:sym typeface="Staatlich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9"/>
        <p:cNvGrpSpPr/>
        <p:nvPr/>
      </p:nvGrpSpPr>
      <p:grpSpPr>
        <a:xfrm>
          <a:off x="0" y="0"/>
          <a:ext cx="0" cy="0"/>
          <a:chOff x="0" y="0"/>
          <a:chExt cx="0" cy="0"/>
        </a:xfrm>
      </p:grpSpPr>
      <p:sp>
        <p:nvSpPr>
          <p:cNvPr id="410" name="Google Shape;410;p71"/>
          <p:cNvSpPr txBox="1">
            <a:spLocks noGrp="1"/>
          </p:cNvSpPr>
          <p:nvPr>
            <p:ph type="title"/>
          </p:nvPr>
        </p:nvSpPr>
        <p:spPr>
          <a:xfrm>
            <a:off x="311700" y="1249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FFFFFF"/>
                </a:solidFill>
                <a:latin typeface="Oswald"/>
                <a:ea typeface="Oswald"/>
                <a:cs typeface="Oswald"/>
                <a:sym typeface="Oswald"/>
              </a:rPr>
              <a:t>Women’s Rights Violations in Fisheries</a:t>
            </a:r>
            <a:endParaRPr u="sng">
              <a:solidFill>
                <a:srgbClr val="FFFFFF"/>
              </a:solidFill>
              <a:latin typeface="Oswald"/>
              <a:ea typeface="Oswald"/>
              <a:cs typeface="Oswald"/>
              <a:sym typeface="Oswald"/>
            </a:endParaRPr>
          </a:p>
        </p:txBody>
      </p:sp>
      <p:sp>
        <p:nvSpPr>
          <p:cNvPr id="411" name="Google Shape;411;p71"/>
          <p:cNvSpPr txBox="1">
            <a:spLocks noGrp="1"/>
          </p:cNvSpPr>
          <p:nvPr>
            <p:ph type="body" idx="1"/>
          </p:nvPr>
        </p:nvSpPr>
        <p:spPr>
          <a:xfrm>
            <a:off x="311700" y="1982700"/>
            <a:ext cx="8520600" cy="25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FFFFFF"/>
                </a:solidFill>
                <a:highlight>
                  <a:srgbClr val="EA9999"/>
                </a:highlight>
                <a:latin typeface="Georgia"/>
                <a:ea typeface="Georgia"/>
                <a:cs typeface="Georgia"/>
                <a:sym typeface="Georgia"/>
              </a:rPr>
              <a:t>Part of the problem with human rights violations in fisheries involves gender inequality and gender inequality. To begin talking about these issues that impact fisheries, we need to find the difference between gender equality and gender equity.</a:t>
            </a:r>
            <a:endParaRPr b="1">
              <a:solidFill>
                <a:srgbClr val="FFFFFF"/>
              </a:solidFill>
              <a:highlight>
                <a:srgbClr val="EA9999"/>
              </a:highlight>
              <a:latin typeface="Georgia"/>
              <a:ea typeface="Georgia"/>
              <a:cs typeface="Georgia"/>
              <a:sym typeface="Georgia"/>
            </a:endParaRPr>
          </a:p>
          <a:p>
            <a:pPr marL="0" lvl="0" indent="0" algn="l" rtl="0">
              <a:spcBef>
                <a:spcPts val="1600"/>
              </a:spcBef>
              <a:spcAft>
                <a:spcPts val="1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5"/>
        <p:cNvGrpSpPr/>
        <p:nvPr/>
      </p:nvGrpSpPr>
      <p:grpSpPr>
        <a:xfrm>
          <a:off x="0" y="0"/>
          <a:ext cx="0" cy="0"/>
          <a:chOff x="0" y="0"/>
          <a:chExt cx="0" cy="0"/>
        </a:xfrm>
      </p:grpSpPr>
      <p:sp>
        <p:nvSpPr>
          <p:cNvPr id="416" name="Google Shape;416;p72"/>
          <p:cNvSpPr txBox="1">
            <a:spLocks noGrp="1"/>
          </p:cNvSpPr>
          <p:nvPr>
            <p:ph type="body" idx="1"/>
          </p:nvPr>
        </p:nvSpPr>
        <p:spPr>
          <a:xfrm>
            <a:off x="0" y="969600"/>
            <a:ext cx="3807300" cy="320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0000"/>
                </a:solidFill>
                <a:highlight>
                  <a:srgbClr val="D5A6BD"/>
                </a:highlight>
              </a:rPr>
              <a:t>What separates them is that gender equality is about ensuring that men and women have the same opportunities and resources, but gender equity is an effort to correct the restrictions that society has placed on women due to gender roles and traditions. Women don’t have the same opportunities and access to resources that men do, especially in developing countries.</a:t>
            </a:r>
            <a:endParaRPr>
              <a:solidFill>
                <a:srgbClr val="000000"/>
              </a:solidFill>
              <a:highlight>
                <a:srgbClr val="D5A6BD"/>
              </a:highlight>
            </a:endParaRPr>
          </a:p>
          <a:p>
            <a:pPr marL="0" lvl="0" indent="0" algn="l" rtl="0">
              <a:spcBef>
                <a:spcPts val="1600"/>
              </a:spcBef>
              <a:spcAft>
                <a:spcPts val="1600"/>
              </a:spcAft>
              <a:buNone/>
            </a:pPr>
            <a:endParaRPr>
              <a:solidFill>
                <a:srgbClr val="FFFFFF"/>
              </a:solidFill>
            </a:endParaRPr>
          </a:p>
        </p:txBody>
      </p:sp>
      <p:pic>
        <p:nvPicPr>
          <p:cNvPr id="417" name="Google Shape;417;p72"/>
          <p:cNvPicPr preferRelativeResize="0"/>
          <p:nvPr/>
        </p:nvPicPr>
        <p:blipFill>
          <a:blip r:embed="rId4">
            <a:alphaModFix/>
          </a:blip>
          <a:stretch>
            <a:fillRect/>
          </a:stretch>
        </p:blipFill>
        <p:spPr>
          <a:xfrm>
            <a:off x="3828350" y="2701050"/>
            <a:ext cx="5315650" cy="2442450"/>
          </a:xfrm>
          <a:prstGeom prst="rect">
            <a:avLst/>
          </a:prstGeom>
          <a:noFill/>
          <a:ln w="9525" cap="flat" cmpd="sng">
            <a:solidFill>
              <a:srgbClr val="000000"/>
            </a:solidFill>
            <a:prstDash val="solid"/>
            <a:round/>
            <a:headEnd type="none" w="sm" len="sm"/>
            <a:tailEnd type="none" w="sm" len="sm"/>
          </a:ln>
        </p:spPr>
      </p:pic>
      <p:pic>
        <p:nvPicPr>
          <p:cNvPr id="418" name="Google Shape;418;p72"/>
          <p:cNvPicPr preferRelativeResize="0"/>
          <p:nvPr/>
        </p:nvPicPr>
        <p:blipFill>
          <a:blip r:embed="rId5">
            <a:alphaModFix/>
          </a:blip>
          <a:stretch>
            <a:fillRect/>
          </a:stretch>
        </p:blipFill>
        <p:spPr>
          <a:xfrm>
            <a:off x="3828350" y="420925"/>
            <a:ext cx="5315650" cy="225784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2"/>
        <p:cNvGrpSpPr/>
        <p:nvPr/>
      </p:nvGrpSpPr>
      <p:grpSpPr>
        <a:xfrm>
          <a:off x="0" y="0"/>
          <a:ext cx="0" cy="0"/>
          <a:chOff x="0" y="0"/>
          <a:chExt cx="0" cy="0"/>
        </a:xfrm>
      </p:grpSpPr>
      <p:sp>
        <p:nvSpPr>
          <p:cNvPr id="423" name="Google Shape;423;p73"/>
          <p:cNvSpPr txBox="1">
            <a:spLocks noGrp="1"/>
          </p:cNvSpPr>
          <p:nvPr>
            <p:ph type="body" idx="1"/>
          </p:nvPr>
        </p:nvSpPr>
        <p:spPr>
          <a:xfrm>
            <a:off x="311700" y="2431175"/>
            <a:ext cx="8520600" cy="264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FFFF"/>
                </a:solidFill>
                <a:highlight>
                  <a:srgbClr val="B4A7D6"/>
                </a:highlight>
              </a:rPr>
              <a:t>In an article for World Fish, researchers discovered that, “[in Bangladesh, only four percent of women versus 21 percent of men engage in early-stage entrepreneurial activity. These imbalances suggest that women may be making lower income returns from entrepreneurship in fisheries and aquaculture as well,” and this issue illustrates how working in fisheries is more difficult for women than men, due to the lack of resources and opportunities that are available for women. A fight for gender equity would put an end to the limited access that women have in fisheries.</a:t>
            </a:r>
            <a:endParaRPr>
              <a:solidFill>
                <a:srgbClr val="FFFFFF"/>
              </a:solidFill>
              <a:highlight>
                <a:srgbClr val="B4A7D6"/>
              </a:highlight>
            </a:endParaRPr>
          </a:p>
          <a:p>
            <a:pPr marL="0" lvl="0" indent="0" algn="l" rtl="0">
              <a:spcBef>
                <a:spcPts val="160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7"/>
        <p:cNvGrpSpPr/>
        <p:nvPr/>
      </p:nvGrpSpPr>
      <p:grpSpPr>
        <a:xfrm>
          <a:off x="0" y="0"/>
          <a:ext cx="0" cy="0"/>
          <a:chOff x="0" y="0"/>
          <a:chExt cx="0" cy="0"/>
        </a:xfrm>
      </p:grpSpPr>
      <p:pic>
        <p:nvPicPr>
          <p:cNvPr id="428" name="Google Shape;428;p74"/>
          <p:cNvPicPr preferRelativeResize="0"/>
          <p:nvPr/>
        </p:nvPicPr>
        <p:blipFill>
          <a:blip r:embed="rId4">
            <a:alphaModFix/>
          </a:blip>
          <a:stretch>
            <a:fillRect/>
          </a:stretch>
        </p:blipFill>
        <p:spPr>
          <a:xfrm>
            <a:off x="5286363" y="0"/>
            <a:ext cx="3857625" cy="5143500"/>
          </a:xfrm>
          <a:prstGeom prst="rect">
            <a:avLst/>
          </a:prstGeom>
          <a:noFill/>
          <a:ln w="9525" cap="flat" cmpd="sng">
            <a:solidFill>
              <a:srgbClr val="000000"/>
            </a:solidFill>
            <a:prstDash val="solid"/>
            <a:round/>
            <a:headEnd type="none" w="sm" len="sm"/>
            <a:tailEnd type="none" w="sm" len="sm"/>
          </a:ln>
        </p:spPr>
      </p:pic>
      <p:sp>
        <p:nvSpPr>
          <p:cNvPr id="429" name="Google Shape;429;p74"/>
          <p:cNvSpPr txBox="1"/>
          <p:nvPr/>
        </p:nvSpPr>
        <p:spPr>
          <a:xfrm>
            <a:off x="143675" y="617800"/>
            <a:ext cx="5272800" cy="349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t> </a:t>
            </a:r>
            <a:r>
              <a:rPr lang="en" sz="1900">
                <a:solidFill>
                  <a:srgbClr val="FFFFFF"/>
                </a:solidFill>
                <a:highlight>
                  <a:srgbClr val="FF0000"/>
                </a:highlight>
              </a:rPr>
              <a:t> A port-side karaoke bar in Songkhla, Thailand, that doubles as a brothel. Many of the traffickers who find migrant workers for fishing boats also run these bars. The debt bondage used to trap workers for both industries is similar. Mostly trafficked, the migrant women who are sex workers are used to service and entrap the migrant men, who are also trafficked and eventually dispatched onto fishing boats. -From the Outlaw Ocean book</a:t>
            </a:r>
            <a:endParaRPr sz="1900">
              <a:solidFill>
                <a:srgbClr val="FFFFFF"/>
              </a:solidFill>
              <a:highlight>
                <a:srgbClr val="FF0000"/>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3"/>
        <p:cNvGrpSpPr/>
        <p:nvPr/>
      </p:nvGrpSpPr>
      <p:grpSpPr>
        <a:xfrm>
          <a:off x="0" y="0"/>
          <a:ext cx="0" cy="0"/>
          <a:chOff x="0" y="0"/>
          <a:chExt cx="0" cy="0"/>
        </a:xfrm>
      </p:grpSpPr>
      <p:sp>
        <p:nvSpPr>
          <p:cNvPr id="434" name="Google Shape;434;p75"/>
          <p:cNvSpPr txBox="1">
            <a:spLocks noGrp="1"/>
          </p:cNvSpPr>
          <p:nvPr>
            <p:ph type="title"/>
          </p:nvPr>
        </p:nvSpPr>
        <p:spPr>
          <a:xfrm>
            <a:off x="311700" y="57475"/>
            <a:ext cx="8520600" cy="51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highlight>
                  <a:srgbClr val="EA9999"/>
                </a:highlight>
              </a:rPr>
              <a:t>Fun Fact!</a:t>
            </a:r>
            <a:endParaRPr b="1">
              <a:solidFill>
                <a:srgbClr val="FF0000"/>
              </a:solidFill>
              <a:highlight>
                <a:srgbClr val="EA9999"/>
              </a:highlight>
            </a:endParaRPr>
          </a:p>
        </p:txBody>
      </p:sp>
      <p:sp>
        <p:nvSpPr>
          <p:cNvPr id="435" name="Google Shape;435;p75"/>
          <p:cNvSpPr txBox="1">
            <a:spLocks noGrp="1"/>
          </p:cNvSpPr>
          <p:nvPr>
            <p:ph type="body" idx="1"/>
          </p:nvPr>
        </p:nvSpPr>
        <p:spPr>
          <a:xfrm>
            <a:off x="0" y="574675"/>
            <a:ext cx="3309000" cy="382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highlight>
                  <a:srgbClr val="9900FF"/>
                </a:highlight>
              </a:rPr>
              <a:t>Sara Farrington</a:t>
            </a:r>
            <a:endParaRPr b="1">
              <a:solidFill>
                <a:srgbClr val="FFFFFF"/>
              </a:solidFill>
              <a:highlight>
                <a:srgbClr val="9900FF"/>
              </a:highlight>
            </a:endParaRPr>
          </a:p>
          <a:p>
            <a:pPr marL="0" lvl="0" indent="0" algn="l" rtl="0">
              <a:spcBef>
                <a:spcPts val="1600"/>
              </a:spcBef>
              <a:spcAft>
                <a:spcPts val="0"/>
              </a:spcAft>
              <a:buNone/>
            </a:pPr>
            <a:r>
              <a:rPr lang="en" b="1">
                <a:solidFill>
                  <a:srgbClr val="FFFFFF"/>
                </a:solidFill>
                <a:highlight>
                  <a:srgbClr val="9900FF"/>
                </a:highlight>
              </a:rPr>
              <a:t>She wrote a book in 1951 called, “ Women Can Fish.” </a:t>
            </a:r>
            <a:endParaRPr b="1">
              <a:solidFill>
                <a:srgbClr val="FFFFFF"/>
              </a:solidFill>
              <a:highlight>
                <a:srgbClr val="9900FF"/>
              </a:highlight>
            </a:endParaRPr>
          </a:p>
          <a:p>
            <a:pPr marL="0" lvl="0" indent="0" algn="l" rtl="0">
              <a:spcBef>
                <a:spcPts val="1600"/>
              </a:spcBef>
              <a:spcAft>
                <a:spcPts val="1600"/>
              </a:spcAft>
              <a:buNone/>
            </a:pPr>
            <a:r>
              <a:rPr lang="en" b="1">
                <a:solidFill>
                  <a:srgbClr val="FFFFFF"/>
                </a:solidFill>
                <a:highlight>
                  <a:srgbClr val="9900FF"/>
                </a:highlight>
              </a:rPr>
              <a:t>Farrington proved that she could compete with any angler. In 1998, the IGFA inducted her into the IGFA Fishing Hall of Fame, and throughout her career she earned 11 IGFA World Records! She was the first Woman to catch a tuna on a rod and reel, the first woman to catch two Marlin in one day, and the first Woman to land two broadbill swordfish in one day, weighing in at 396 lbs. And 659 lbs.</a:t>
            </a:r>
            <a:endParaRPr b="1">
              <a:solidFill>
                <a:srgbClr val="FFFFFF"/>
              </a:solidFill>
              <a:highlight>
                <a:srgbClr val="9900FF"/>
              </a:highlight>
            </a:endParaRPr>
          </a:p>
        </p:txBody>
      </p:sp>
      <p:pic>
        <p:nvPicPr>
          <p:cNvPr id="436" name="Google Shape;436;p75"/>
          <p:cNvPicPr preferRelativeResize="0"/>
          <p:nvPr/>
        </p:nvPicPr>
        <p:blipFill>
          <a:blip r:embed="rId4">
            <a:alphaModFix/>
          </a:blip>
          <a:stretch>
            <a:fillRect/>
          </a:stretch>
        </p:blipFill>
        <p:spPr>
          <a:xfrm>
            <a:off x="3245773" y="6"/>
            <a:ext cx="2997300" cy="3044468"/>
          </a:xfrm>
          <a:prstGeom prst="rect">
            <a:avLst/>
          </a:prstGeom>
          <a:noFill/>
          <a:ln w="9525" cap="flat" cmpd="sng">
            <a:solidFill>
              <a:srgbClr val="000000"/>
            </a:solidFill>
            <a:prstDash val="solid"/>
            <a:round/>
            <a:headEnd type="none" w="sm" len="sm"/>
            <a:tailEnd type="none" w="sm" len="sm"/>
          </a:ln>
        </p:spPr>
      </p:pic>
      <p:pic>
        <p:nvPicPr>
          <p:cNvPr id="437" name="Google Shape;437;p75"/>
          <p:cNvPicPr preferRelativeResize="0"/>
          <p:nvPr/>
        </p:nvPicPr>
        <p:blipFill>
          <a:blip r:embed="rId5">
            <a:alphaModFix/>
          </a:blip>
          <a:stretch>
            <a:fillRect/>
          </a:stretch>
        </p:blipFill>
        <p:spPr>
          <a:xfrm>
            <a:off x="5835000" y="1773234"/>
            <a:ext cx="3309001" cy="3370268"/>
          </a:xfrm>
          <a:prstGeom prst="rect">
            <a:avLst/>
          </a:prstGeom>
          <a:noFill/>
          <a:ln w="9525" cap="flat" cmpd="sng">
            <a:solidFill>
              <a:srgbClr val="000000"/>
            </a:solidFill>
            <a:prstDash val="solid"/>
            <a:round/>
            <a:headEnd type="none" w="sm" len="sm"/>
            <a:tailEnd type="none" w="sm" len="sm"/>
          </a:ln>
        </p:spPr>
      </p:pic>
      <p:pic>
        <p:nvPicPr>
          <p:cNvPr id="438" name="Google Shape;438;p75"/>
          <p:cNvPicPr preferRelativeResize="0"/>
          <p:nvPr/>
        </p:nvPicPr>
        <p:blipFill>
          <a:blip r:embed="rId6">
            <a:alphaModFix/>
          </a:blip>
          <a:stretch>
            <a:fillRect/>
          </a:stretch>
        </p:blipFill>
        <p:spPr>
          <a:xfrm>
            <a:off x="3606200" y="2885825"/>
            <a:ext cx="2228799" cy="225767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2"/>
        <p:cNvGrpSpPr/>
        <p:nvPr/>
      </p:nvGrpSpPr>
      <p:grpSpPr>
        <a:xfrm>
          <a:off x="0" y="0"/>
          <a:ext cx="0" cy="0"/>
          <a:chOff x="0" y="0"/>
          <a:chExt cx="0" cy="0"/>
        </a:xfrm>
      </p:grpSpPr>
      <p:sp>
        <p:nvSpPr>
          <p:cNvPr id="443" name="Google Shape;443;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FFFFFF"/>
                </a:solidFill>
                <a:latin typeface="Oswald"/>
                <a:ea typeface="Oswald"/>
                <a:cs typeface="Oswald"/>
                <a:sym typeface="Oswald"/>
              </a:rPr>
              <a:t>Concerns:</a:t>
            </a:r>
            <a:endParaRPr u="sng">
              <a:solidFill>
                <a:srgbClr val="FFFFFF"/>
              </a:solidFill>
              <a:latin typeface="Oswald"/>
              <a:ea typeface="Oswald"/>
              <a:cs typeface="Oswald"/>
              <a:sym typeface="Oswald"/>
            </a:endParaRPr>
          </a:p>
        </p:txBody>
      </p:sp>
      <p:sp>
        <p:nvSpPr>
          <p:cNvPr id="444" name="Google Shape;444;p76"/>
          <p:cNvSpPr txBox="1">
            <a:spLocks noGrp="1"/>
          </p:cNvSpPr>
          <p:nvPr>
            <p:ph type="body" idx="1"/>
          </p:nvPr>
        </p:nvSpPr>
        <p:spPr>
          <a:xfrm>
            <a:off x="311700" y="1680975"/>
            <a:ext cx="8520600" cy="2887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highlight>
                  <a:srgbClr val="FFD966"/>
                </a:highlight>
              </a:rPr>
              <a:t>I</a:t>
            </a:r>
            <a:r>
              <a:rPr lang="en" b="1">
                <a:solidFill>
                  <a:srgbClr val="000000"/>
                </a:solidFill>
                <a:highlight>
                  <a:srgbClr val="FFD966"/>
                </a:highlight>
              </a:rPr>
              <a:t>n the case of Thailand, weak regime for enforcing human trafficking laws</a:t>
            </a:r>
            <a:endParaRPr b="1">
              <a:solidFill>
                <a:srgbClr val="000000"/>
              </a:solidFill>
              <a:highlight>
                <a:srgbClr val="FFD966"/>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D966"/>
                </a:highlight>
              </a:rPr>
              <a:t>Thailand will not be able to slow or reverse their depletion of marine resources.</a:t>
            </a:r>
            <a:endParaRPr b="1">
              <a:solidFill>
                <a:srgbClr val="000000"/>
              </a:solidFill>
              <a:highlight>
                <a:srgbClr val="FFD966"/>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D966"/>
                </a:highlight>
              </a:rPr>
              <a:t>For Japan the lack of immigrants could continue to put pressure on the fishing industry forcing operators to turn towards slave labor.</a:t>
            </a:r>
            <a:endParaRPr b="1">
              <a:solidFill>
                <a:srgbClr val="000000"/>
              </a:solidFill>
              <a:highlight>
                <a:srgbClr val="FFD966"/>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D966"/>
                </a:highlight>
              </a:rPr>
              <a:t>Lack of opportunities for women in developing countries. </a:t>
            </a:r>
            <a:endParaRPr b="1">
              <a:solidFill>
                <a:srgbClr val="000000"/>
              </a:solidFill>
              <a:highlight>
                <a:srgbClr val="FFD966"/>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77"/>
          <p:cNvSpPr txBox="1">
            <a:spLocks noGrp="1"/>
          </p:cNvSpPr>
          <p:nvPr>
            <p:ph type="title"/>
          </p:nvPr>
        </p:nvSpPr>
        <p:spPr>
          <a:xfrm>
            <a:off x="3879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 Continued:</a:t>
            </a:r>
            <a:endParaRPr/>
          </a:p>
          <a:p>
            <a:pPr marL="0" lvl="0" indent="0" algn="l" rtl="0">
              <a:spcBef>
                <a:spcPts val="0"/>
              </a:spcBef>
              <a:spcAft>
                <a:spcPts val="0"/>
              </a:spcAft>
              <a:buNone/>
            </a:pPr>
            <a:endParaRPr/>
          </a:p>
        </p:txBody>
      </p:sp>
      <p:sp>
        <p:nvSpPr>
          <p:cNvPr id="450" name="Google Shape;450;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highlight>
                  <a:srgbClr val="EA9999"/>
                </a:highlight>
              </a:rPr>
              <a:t>Know where your seafood comes from.</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Stronger government regimes.</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Stop targeting “trash fish”.</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Improve working conditions in Japan for blue collar workers.</a:t>
            </a:r>
            <a:endParaRPr>
              <a:solidFill>
                <a:srgbClr val="FFFFFF"/>
              </a:solidFill>
              <a:highlight>
                <a:srgbClr val="EA9999"/>
              </a:highlight>
            </a:endParaRPr>
          </a:p>
          <a:p>
            <a:pPr marL="457200" lvl="0" indent="-342900" algn="l" rtl="0">
              <a:spcBef>
                <a:spcPts val="0"/>
              </a:spcBef>
              <a:spcAft>
                <a:spcPts val="0"/>
              </a:spcAft>
              <a:buClr>
                <a:srgbClr val="FFFFFF"/>
              </a:buClr>
              <a:buSzPts val="1800"/>
              <a:buChar char="●"/>
            </a:pPr>
            <a:r>
              <a:rPr lang="en">
                <a:solidFill>
                  <a:srgbClr val="FFFFFF"/>
                </a:solidFill>
                <a:highlight>
                  <a:srgbClr val="EA9999"/>
                </a:highlight>
              </a:rPr>
              <a:t>Gender equality in fisheries.</a:t>
            </a:r>
            <a:endParaRPr>
              <a:solidFill>
                <a:srgbClr val="FFFFFF"/>
              </a:solidFill>
              <a:highlight>
                <a:srgbClr val="EA9999"/>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4"/>
        <p:cNvGrpSpPr/>
        <p:nvPr/>
      </p:nvGrpSpPr>
      <p:grpSpPr>
        <a:xfrm>
          <a:off x="0" y="0"/>
          <a:ext cx="0" cy="0"/>
          <a:chOff x="0" y="0"/>
          <a:chExt cx="0" cy="0"/>
        </a:xfrm>
      </p:grpSpPr>
      <p:sp>
        <p:nvSpPr>
          <p:cNvPr id="455" name="Google Shape;455;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swald"/>
                <a:ea typeface="Oswald"/>
                <a:cs typeface="Oswald"/>
                <a:sym typeface="Oswald"/>
              </a:rPr>
              <a:t>Let’s Shed some Light...</a:t>
            </a:r>
            <a:endParaRPr>
              <a:solidFill>
                <a:srgbClr val="FFFFFF"/>
              </a:solidFill>
              <a:latin typeface="Oswald"/>
              <a:ea typeface="Oswald"/>
              <a:cs typeface="Oswald"/>
              <a:sym typeface="Oswald"/>
            </a:endParaRPr>
          </a:p>
        </p:txBody>
      </p:sp>
      <p:sp>
        <p:nvSpPr>
          <p:cNvPr id="456" name="Google Shape;456;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FFFF"/>
                </a:solidFill>
              </a:rPr>
              <a:t>We should care as consumers of knowing where our seafood actually comes from.</a:t>
            </a:r>
            <a:endParaRPr>
              <a:solidFill>
                <a:srgbClr val="FFFFFF"/>
              </a:solidFill>
            </a:endParaRPr>
          </a:p>
          <a:p>
            <a:pPr marL="0" lvl="0" indent="0" algn="l" rtl="0">
              <a:spcBef>
                <a:spcPts val="1600"/>
              </a:spcBef>
              <a:spcAft>
                <a:spcPts val="0"/>
              </a:spcAft>
              <a:buClr>
                <a:schemeClr val="dk1"/>
              </a:buClr>
              <a:buSzPts val="1100"/>
              <a:buFont typeface="Arial"/>
              <a:buNone/>
            </a:pPr>
            <a:r>
              <a:rPr lang="en">
                <a:solidFill>
                  <a:srgbClr val="FFFFFF"/>
                </a:solidFill>
              </a:rPr>
              <a:t>We think that the only way to proceed in society is to have stricter laws and have them actually being enforced. If there is a lack of enforcers, then we need to have outside enforcers step in. Such as other countries like “ The United States “, if need be.</a:t>
            </a:r>
            <a:endParaRPr>
              <a:solidFill>
                <a:srgbClr val="FFFFFF"/>
              </a:solidFill>
            </a:endParaRPr>
          </a:p>
          <a:p>
            <a:pPr marL="0" lvl="0" indent="0" algn="l" rtl="0">
              <a:spcBef>
                <a:spcPts val="1600"/>
              </a:spcBef>
              <a:spcAft>
                <a:spcPts val="16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0"/>
        <p:cNvGrpSpPr/>
        <p:nvPr/>
      </p:nvGrpSpPr>
      <p:grpSpPr>
        <a:xfrm>
          <a:off x="0" y="0"/>
          <a:ext cx="0" cy="0"/>
          <a:chOff x="0" y="0"/>
          <a:chExt cx="0" cy="0"/>
        </a:xfrm>
      </p:grpSpPr>
      <p:sp>
        <p:nvSpPr>
          <p:cNvPr id="461" name="Google Shape;461;p79"/>
          <p:cNvSpPr txBox="1">
            <a:spLocks noGrp="1"/>
          </p:cNvSpPr>
          <p:nvPr>
            <p:ph type="body" idx="4294967295"/>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462" name="Google Shape;462;p79"/>
          <p:cNvSpPr txBox="1"/>
          <p:nvPr/>
        </p:nvSpPr>
        <p:spPr>
          <a:xfrm>
            <a:off x="373550" y="775825"/>
            <a:ext cx="8520600" cy="41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rPr>
              <a:t>Thailand: Sea Slavery. http://www.the outlaw ocean.com/thailand-sea-slavery/</a:t>
            </a: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Hidden Chains: Rights Abuses and Forced Labor in Thailands Fishing Industry (2018) http://</a:t>
            </a: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how.org/report/2018/01/23/hidden-chains/rights-abuses-and-forced-labor-Thailand’s-fishing-</a:t>
            </a:r>
            <a:endParaRPr>
              <a:highlight>
                <a:srgbClr val="FFFF00"/>
              </a:highlight>
            </a:endParaRPr>
          </a:p>
          <a:p>
            <a:pPr marL="0" lvl="0" indent="0" algn="l" rtl="0">
              <a:spcBef>
                <a:spcPts val="0"/>
              </a:spcBef>
              <a:spcAft>
                <a:spcPts val="0"/>
              </a:spcAft>
              <a:buNone/>
            </a:pPr>
            <a:r>
              <a:rPr lang="en">
                <a:highlight>
                  <a:srgbClr val="FFFF00"/>
                </a:highlight>
              </a:rPr>
              <a:t>industry#_ftn4</a:t>
            </a: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00"/>
                </a:highlight>
              </a:rPr>
              <a:t>Human Rights Watch. (2018) </a:t>
            </a:r>
            <a:r>
              <a:rPr lang="en" u="sng">
                <a:solidFill>
                  <a:schemeClr val="hlink"/>
                </a:solidFill>
                <a:highlight>
                  <a:srgbClr val="FFFF00"/>
                </a:highlight>
                <a:hlinkClick r:id="rId4"/>
              </a:rPr>
              <a:t>http://youtu.be/8FbrfgRmfly</a:t>
            </a: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00"/>
                </a:highlight>
              </a:rPr>
              <a:t>Ian Urbina. Lawless Ocean: The Link Between Human Rights Abuses and Overfishing. (2019)</a:t>
            </a:r>
            <a:endParaRPr>
              <a:highlight>
                <a:srgbClr val="FFFF00"/>
              </a:highlight>
            </a:endParaRPr>
          </a:p>
          <a:p>
            <a:pPr marL="0" lvl="0" indent="0" algn="l" rtl="0">
              <a:spcBef>
                <a:spcPts val="0"/>
              </a:spcBef>
              <a:spcAft>
                <a:spcPts val="0"/>
              </a:spcAft>
              <a:buNone/>
            </a:pPr>
            <a:r>
              <a:rPr lang="en">
                <a:highlight>
                  <a:srgbClr val="FFFF00"/>
                </a:highlight>
              </a:rPr>
              <a:t>https://e360.yale.edu/features/lawless-ocean-the-link-between-human-rights-abuses-and-</a:t>
            </a:r>
            <a:endParaRPr>
              <a:highlight>
                <a:srgbClr val="FFFF00"/>
              </a:highlight>
            </a:endParaRPr>
          </a:p>
          <a:p>
            <a:pPr marL="0" lvl="0" indent="0" algn="l" rtl="0">
              <a:spcBef>
                <a:spcPts val="0"/>
              </a:spcBef>
              <a:spcAft>
                <a:spcPts val="0"/>
              </a:spcAft>
              <a:buNone/>
            </a:pPr>
            <a:r>
              <a:rPr lang="en">
                <a:highlight>
                  <a:srgbClr val="FFFF00"/>
                </a:highlight>
              </a:rPr>
              <a:t>overfishing</a:t>
            </a: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00"/>
                </a:highlight>
              </a:rPr>
              <a:t>Environmental Justice Foundation. Pirates and Slaves: How Overfishing in Thailand Fuels</a:t>
            </a:r>
            <a:endParaRPr>
              <a:highlight>
                <a:srgbClr val="FFFF00"/>
              </a:highlight>
            </a:endParaRPr>
          </a:p>
          <a:p>
            <a:pPr marL="0" lvl="0" indent="0" algn="l" rtl="0">
              <a:spcBef>
                <a:spcPts val="0"/>
              </a:spcBef>
              <a:spcAft>
                <a:spcPts val="0"/>
              </a:spcAft>
              <a:buNone/>
            </a:pPr>
            <a:r>
              <a:rPr lang="en">
                <a:highlight>
                  <a:srgbClr val="FFFF00"/>
                </a:highlight>
              </a:rPr>
              <a:t>Human Trafficking and the Plundering of Our Oceans http://un-act.org/publication/view/</a:t>
            </a:r>
            <a:endParaRPr>
              <a:highlight>
                <a:srgbClr val="FFFF00"/>
              </a:highlight>
            </a:endParaRPr>
          </a:p>
          <a:p>
            <a:pPr marL="0" lvl="0" indent="0" algn="l" rtl="0">
              <a:spcBef>
                <a:spcPts val="0"/>
              </a:spcBef>
              <a:spcAft>
                <a:spcPts val="0"/>
              </a:spcAft>
              <a:buNone/>
            </a:pPr>
            <a:r>
              <a:rPr lang="en">
                <a:highlight>
                  <a:srgbClr val="FFFF00"/>
                </a:highlight>
              </a:rPr>
              <a:t>pirates-slaves-overfishing-thailand-fuels-human-trafficking-plundering-oceans.</a:t>
            </a: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00"/>
                </a:highlight>
              </a:rPr>
              <a:t>Environmental Justice Foundations. Human Rights Abuse in the Tuna Industry. (2019) http://</a:t>
            </a:r>
            <a:endParaRPr>
              <a:highlight>
                <a:srgbClr val="FFFF00"/>
              </a:highlight>
            </a:endParaRPr>
          </a:p>
          <a:p>
            <a:pPr marL="0" lvl="0" indent="0" algn="l" rtl="0">
              <a:spcBef>
                <a:spcPts val="0"/>
              </a:spcBef>
              <a:spcAft>
                <a:spcPts val="0"/>
              </a:spcAft>
              <a:buNone/>
            </a:pPr>
            <a:r>
              <a:rPr lang="en">
                <a:highlight>
                  <a:srgbClr val="FFFF00"/>
                </a:highlight>
              </a:rPr>
              <a:t>factsanddetails.com/japan/cat24/sub159/item937.html#chapter-13.</a:t>
            </a:r>
            <a:endParaRPr>
              <a:highlight>
                <a:srgbClr val="FFFF00"/>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63" name="Google Shape;463;p79"/>
          <p:cNvSpPr txBox="1"/>
          <p:nvPr/>
        </p:nvSpPr>
        <p:spPr>
          <a:xfrm>
            <a:off x="445375" y="186775"/>
            <a:ext cx="3405000" cy="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highlight>
                  <a:srgbClr val="FFFF00"/>
                </a:highlight>
                <a:latin typeface="Oswald"/>
                <a:ea typeface="Oswald"/>
                <a:cs typeface="Oswald"/>
                <a:sym typeface="Oswald"/>
              </a:rPr>
              <a:t>References:</a:t>
            </a:r>
            <a:r>
              <a:rPr lang="en" sz="1800" b="1">
                <a:latin typeface="Oswald"/>
                <a:ea typeface="Oswald"/>
                <a:cs typeface="Oswald"/>
                <a:sym typeface="Oswald"/>
              </a:rPr>
              <a:t> </a:t>
            </a:r>
            <a:endParaRPr sz="1800" b="1">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86"/>
        <p:cNvGrpSpPr/>
        <p:nvPr/>
      </p:nvGrpSpPr>
      <p:grpSpPr>
        <a:xfrm>
          <a:off x="0" y="0"/>
          <a:ext cx="0" cy="0"/>
          <a:chOff x="0" y="0"/>
          <a:chExt cx="0" cy="0"/>
        </a:xfrm>
      </p:grpSpPr>
      <p:sp>
        <p:nvSpPr>
          <p:cNvPr id="287" name="Google Shape;287;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Oswald"/>
                <a:ea typeface="Oswald"/>
                <a:cs typeface="Oswald"/>
                <a:sym typeface="Oswald"/>
              </a:rPr>
              <a:t>A look at the Thailand Fishery</a:t>
            </a:r>
            <a:endParaRPr u="sng">
              <a:latin typeface="Oswald"/>
              <a:ea typeface="Oswald"/>
              <a:cs typeface="Oswald"/>
              <a:sym typeface="Oswald"/>
            </a:endParaRPr>
          </a:p>
        </p:txBody>
      </p:sp>
      <p:sp>
        <p:nvSpPr>
          <p:cNvPr id="288" name="Google Shape;288;p53"/>
          <p:cNvSpPr txBox="1">
            <a:spLocks noGrp="1"/>
          </p:cNvSpPr>
          <p:nvPr>
            <p:ph type="body" idx="1"/>
          </p:nvPr>
        </p:nvSpPr>
        <p:spPr>
          <a:xfrm>
            <a:off x="311700" y="114462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Thailand has been recognized as the world's biggest exporter of seafood for decades,along with Europe and the United States as the biggest consumers of this seafood.</a:t>
            </a:r>
            <a:endParaRPr>
              <a:solidFill>
                <a:srgbClr val="FFFFFF"/>
              </a:solidFill>
            </a:endParaRPr>
          </a:p>
          <a:p>
            <a:pPr marL="0" lvl="0" indent="0" algn="l" rtl="0">
              <a:spcBef>
                <a:spcPts val="1600"/>
              </a:spcBef>
              <a:spcAft>
                <a:spcPts val="0"/>
              </a:spcAft>
              <a:buNone/>
            </a:pPr>
            <a:r>
              <a:rPr lang="en">
                <a:solidFill>
                  <a:srgbClr val="FFFFFF"/>
                </a:solidFill>
              </a:rPr>
              <a:t>The big question as of lately is, </a:t>
            </a:r>
            <a:endParaRPr>
              <a:solidFill>
                <a:srgbClr val="FFFFFF"/>
              </a:solidFill>
            </a:endParaRPr>
          </a:p>
          <a:p>
            <a:pPr marL="0" lvl="0" indent="0" algn="l" rtl="0">
              <a:spcBef>
                <a:spcPts val="1600"/>
              </a:spcBef>
              <a:spcAft>
                <a:spcPts val="0"/>
              </a:spcAft>
              <a:buClr>
                <a:schemeClr val="dk1"/>
              </a:buClr>
              <a:buSzPts val="1100"/>
              <a:buFont typeface="Arial"/>
              <a:buNone/>
            </a:pPr>
            <a:endParaRPr>
              <a:solidFill>
                <a:srgbClr val="FFFFFF"/>
              </a:solidFill>
            </a:endParaRPr>
          </a:p>
          <a:p>
            <a:pPr marL="0" lvl="0" indent="0" algn="l" rtl="0">
              <a:spcBef>
                <a:spcPts val="1600"/>
              </a:spcBef>
              <a:spcAft>
                <a:spcPts val="1600"/>
              </a:spcAft>
              <a:buNone/>
            </a:pPr>
            <a:endParaRPr u="sng"/>
          </a:p>
        </p:txBody>
      </p:sp>
      <p:pic>
        <p:nvPicPr>
          <p:cNvPr id="289" name="Google Shape;289;p53"/>
          <p:cNvPicPr preferRelativeResize="0"/>
          <p:nvPr/>
        </p:nvPicPr>
        <p:blipFill>
          <a:blip r:embed="rId3">
            <a:alphaModFix/>
          </a:blip>
          <a:stretch>
            <a:fillRect/>
          </a:stretch>
        </p:blipFill>
        <p:spPr>
          <a:xfrm>
            <a:off x="4080500" y="1522925"/>
            <a:ext cx="5063500" cy="3038100"/>
          </a:xfrm>
          <a:prstGeom prst="rect">
            <a:avLst/>
          </a:prstGeom>
          <a:noFill/>
          <a:ln w="9525" cap="flat" cmpd="sng">
            <a:solidFill>
              <a:srgbClr val="000000"/>
            </a:solidFill>
            <a:prstDash val="solid"/>
            <a:round/>
            <a:headEnd type="none" w="sm" len="sm"/>
            <a:tailEnd type="none" w="sm" len="sm"/>
          </a:ln>
        </p:spPr>
      </p:pic>
      <p:sp>
        <p:nvSpPr>
          <p:cNvPr id="290" name="Google Shape;290;p53"/>
          <p:cNvSpPr txBox="1"/>
          <p:nvPr/>
        </p:nvSpPr>
        <p:spPr>
          <a:xfrm>
            <a:off x="4000500" y="4482575"/>
            <a:ext cx="5143500" cy="4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highlight>
                  <a:srgbClr val="FFFFFF"/>
                </a:highlight>
              </a:rPr>
              <a:t>Burmese migrant workers leave the port at Mahachai after unloading their catch Photograph: Chris Kelly/theguardian.com</a:t>
            </a:r>
            <a:endParaRPr sz="1600"/>
          </a:p>
        </p:txBody>
      </p:sp>
      <p:sp>
        <p:nvSpPr>
          <p:cNvPr id="291" name="Google Shape;291;p53"/>
          <p:cNvSpPr/>
          <p:nvPr/>
        </p:nvSpPr>
        <p:spPr>
          <a:xfrm>
            <a:off x="211125" y="2755625"/>
            <a:ext cx="5304882" cy="572701"/>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rgbClr val="FF0000"/>
                </a:solidFill>
                <a:latin typeface="Arial"/>
              </a:rPr>
              <a:t>“Was the fish you were eating,</a:t>
            </a:r>
          </a:p>
        </p:txBody>
      </p:sp>
      <p:sp>
        <p:nvSpPr>
          <p:cNvPr id="292" name="Google Shape;292;p53"/>
          <p:cNvSpPr/>
          <p:nvPr/>
        </p:nvSpPr>
        <p:spPr>
          <a:xfrm>
            <a:off x="211125" y="3260200"/>
            <a:ext cx="5851867" cy="662075"/>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rgbClr val="FF0000"/>
                </a:solidFill>
                <a:latin typeface="Arial"/>
              </a:rPr>
              <a:t>caught by a slave?"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7"/>
        <p:cNvGrpSpPr/>
        <p:nvPr/>
      </p:nvGrpSpPr>
      <p:grpSpPr>
        <a:xfrm>
          <a:off x="0" y="0"/>
          <a:ext cx="0" cy="0"/>
          <a:chOff x="0" y="0"/>
          <a:chExt cx="0" cy="0"/>
        </a:xfrm>
      </p:grpSpPr>
      <p:sp>
        <p:nvSpPr>
          <p:cNvPr id="468" name="Google Shape;468;p80"/>
          <p:cNvSpPr txBox="1"/>
          <p:nvPr/>
        </p:nvSpPr>
        <p:spPr>
          <a:xfrm>
            <a:off x="287350" y="632150"/>
            <a:ext cx="8606100" cy="43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highlight>
                  <a:srgbClr val="FFFF00"/>
                </a:highlight>
              </a:rPr>
              <a:t>Mile ski, J.P., Galvan, C.B., &amp; Forester, Z.D. (2019) Human trafficking in the commercial fishing</a:t>
            </a: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industry: A multiple case study analysis. Marine Policy, 116. Https://www.sciencesdirect.com/</a:t>
            </a: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science/article/pii/S0308597X19300533.</a:t>
            </a: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Human Rights Watch. Japan Events of 2019. HTTPS://www.how.org/world-report/2020/</a:t>
            </a: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country-chapters/japan#</a:t>
            </a: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Sutton, T., &amp; Siciliano, A. (2016). Seafood Slavery. A Center for American Progress. Https://</a:t>
            </a: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www.American progress.org/issues/green/reports/2016/12/15/295088.seafood-slavery/</a:t>
            </a: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Why Gender Equality Matters in Fisheries and Aquaculture. Worldfish.</a:t>
            </a:r>
            <a:endParaRPr>
              <a:highlight>
                <a:srgbClr val="FFFF00"/>
              </a:highlight>
            </a:endParaRPr>
          </a:p>
          <a:p>
            <a:pPr marL="0" lvl="0" indent="0" algn="l" rtl="0">
              <a:spcBef>
                <a:spcPts val="0"/>
              </a:spcBef>
              <a:spcAft>
                <a:spcPts val="0"/>
              </a:spcAft>
              <a:buClr>
                <a:schemeClr val="dk1"/>
              </a:buClr>
              <a:buSzPts val="1100"/>
              <a:buFont typeface="Arial"/>
              <a:buNone/>
            </a:pPr>
            <a:r>
              <a:rPr lang="en">
                <a:highlight>
                  <a:srgbClr val="FFFF00"/>
                </a:highlight>
              </a:rPr>
              <a:t>www.worldfishcenter.org/pages/why-gender-equality-matters-fisheries-aquaculture/</a:t>
            </a:r>
            <a:endParaRPr>
              <a:highlight>
                <a:srgbClr val="FFFF00"/>
              </a:highlight>
            </a:endParaRPr>
          </a:p>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54"/>
          <p:cNvSpPr txBox="1">
            <a:spLocks noGrp="1"/>
          </p:cNvSpPr>
          <p:nvPr>
            <p:ph type="body" idx="1"/>
          </p:nvPr>
        </p:nvSpPr>
        <p:spPr>
          <a:xfrm>
            <a:off x="311700" y="1727100"/>
            <a:ext cx="8520600" cy="34164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000000"/>
                </a:solidFill>
                <a:highlight>
                  <a:srgbClr val="FFFF00"/>
                </a:highlight>
              </a:rPr>
              <a:t>In June of 2014, the Guardian Newspaper reported that fish caught by victims of human trafficking while working abroad Thai fishing boats, were being used to feed shrimp and have them exported for sale in freezers of the world’s top four retailers.</a:t>
            </a:r>
            <a:endParaRPr b="1">
              <a:solidFill>
                <a:srgbClr val="000000"/>
              </a:solidFill>
              <a:highlight>
                <a:srgbClr val="FFFF00"/>
              </a:highlight>
            </a:endParaRPr>
          </a:p>
          <a:p>
            <a:pPr marL="0" lvl="0" indent="0" algn="l" rtl="0">
              <a:spcBef>
                <a:spcPts val="1600"/>
              </a:spcBef>
              <a:spcAft>
                <a:spcPts val="0"/>
              </a:spcAft>
              <a:buClr>
                <a:schemeClr val="dk1"/>
              </a:buClr>
              <a:buSzPts val="1100"/>
              <a:buFont typeface="Arial"/>
              <a:buNone/>
            </a:pPr>
            <a:r>
              <a:rPr lang="en" b="1">
                <a:solidFill>
                  <a:srgbClr val="000000"/>
                </a:solidFill>
                <a:highlight>
                  <a:srgbClr val="FFFF00"/>
                </a:highlight>
              </a:rPr>
              <a:t>Approximately ten days later, the United States department of State downgraded Thailand in its annual Trafficking in Persons (TIP) report to Tier 3 (The lowest possible status). This prompted numerous media exposures that raised a serious concern about mass killings, beatings, and trafficking of migrant fishers, many from Burma and Cambodia.</a:t>
            </a:r>
            <a:endParaRPr b="1">
              <a:solidFill>
                <a:srgbClr val="000000"/>
              </a:solidFill>
              <a:highlight>
                <a:srgbClr val="FFFF00"/>
              </a:highlight>
            </a:endParaRPr>
          </a:p>
          <a:p>
            <a:pPr marL="0" lvl="0" indent="0" algn="l" rtl="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55"/>
          <p:cNvSpPr txBox="1">
            <a:spLocks noGrp="1"/>
          </p:cNvSpPr>
          <p:nvPr>
            <p:ph type="body" idx="1"/>
          </p:nvPr>
        </p:nvSpPr>
        <p:spPr>
          <a:xfrm>
            <a:off x="311700" y="2571750"/>
            <a:ext cx="3999900" cy="216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solidFill>
                  <a:srgbClr val="000000"/>
                </a:solidFill>
                <a:highlight>
                  <a:srgbClr val="FFFF00"/>
                </a:highlight>
              </a:rPr>
              <a:t>The European Commission issued a "Yellow Card” warning to Thailand by April of 2015. When this happened, it identified Thailand as a possible non-cooperating country in fighting illegal, unreported, and unregulated (IUU) fishing. In response to the whole ordeal, Thailand's military, and The National Council for Peace and Order (NCPO) had issued more regulations.</a:t>
            </a:r>
            <a:r>
              <a:rPr lang="en">
                <a:solidFill>
                  <a:srgbClr val="000000"/>
                </a:solidFill>
                <a:highlight>
                  <a:srgbClr val="FFFF00"/>
                </a:highlight>
              </a:rPr>
              <a:t> </a:t>
            </a:r>
            <a:endParaRPr>
              <a:solidFill>
                <a:srgbClr val="000000"/>
              </a:solidFill>
              <a:highlight>
                <a:srgbClr val="FFFF00"/>
              </a:highlight>
            </a:endParaRPr>
          </a:p>
        </p:txBody>
      </p:sp>
      <p:sp>
        <p:nvSpPr>
          <p:cNvPr id="303" name="Google Shape;303;p55"/>
          <p:cNvSpPr txBox="1">
            <a:spLocks noGrp="1"/>
          </p:cNvSpPr>
          <p:nvPr>
            <p:ph type="body" idx="2"/>
          </p:nvPr>
        </p:nvSpPr>
        <p:spPr>
          <a:xfrm>
            <a:off x="5315925" y="373550"/>
            <a:ext cx="3602700" cy="303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FFFFFF"/>
                </a:solidFill>
                <a:highlight>
                  <a:srgbClr val="FF0000"/>
                </a:highlight>
              </a:rPr>
              <a:t>They have instilled fishing industry monitoring, control, and management regimes. However, the regimes are still weak ones. Thus posing a major problem! Without having a strong regime, we can't end slavery and trafficking within the fishing industry of Thailand.</a:t>
            </a:r>
            <a:endParaRPr sz="1800">
              <a:solidFill>
                <a:srgbClr val="FFFFFF"/>
              </a:solidFill>
              <a:highlight>
                <a:srgbClr val="FF0000"/>
              </a:highlight>
            </a:endParaRPr>
          </a:p>
          <a:p>
            <a:pPr marL="0" lvl="0" indent="0" algn="l" rtl="0">
              <a:spcBef>
                <a:spcPts val="1600"/>
              </a:spcBef>
              <a:spcAft>
                <a:spcPts val="0"/>
              </a:spcAft>
              <a:buClr>
                <a:schemeClr val="dk1"/>
              </a:buClr>
              <a:buSzPts val="1100"/>
              <a:buFont typeface="Arial"/>
              <a:buNone/>
            </a:pPr>
            <a:endParaRPr sz="1800"/>
          </a:p>
          <a:p>
            <a:pPr marL="0" lvl="0" indent="0" algn="l" rtl="0">
              <a:spcBef>
                <a:spcPts val="1600"/>
              </a:spcBef>
              <a:spcAft>
                <a:spcPts val="1600"/>
              </a:spcAft>
              <a:buNone/>
            </a:pPr>
            <a:endParaRPr/>
          </a:p>
        </p:txBody>
      </p:sp>
      <p:pic>
        <p:nvPicPr>
          <p:cNvPr id="304" name="Google Shape;304;p55"/>
          <p:cNvPicPr preferRelativeResize="0"/>
          <p:nvPr/>
        </p:nvPicPr>
        <p:blipFill>
          <a:blip r:embed="rId4">
            <a:alphaModFix/>
          </a:blip>
          <a:stretch>
            <a:fillRect/>
          </a:stretch>
        </p:blipFill>
        <p:spPr>
          <a:xfrm>
            <a:off x="0" y="0"/>
            <a:ext cx="4376600" cy="2461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8"/>
        <p:cNvGrpSpPr/>
        <p:nvPr/>
      </p:nvGrpSpPr>
      <p:grpSpPr>
        <a:xfrm>
          <a:off x="0" y="0"/>
          <a:ext cx="0" cy="0"/>
          <a:chOff x="0" y="0"/>
          <a:chExt cx="0" cy="0"/>
        </a:xfrm>
      </p:grpSpPr>
      <p:sp>
        <p:nvSpPr>
          <p:cNvPr id="309" name="Google Shape;309;p56"/>
          <p:cNvSpPr txBox="1">
            <a:spLocks noGrp="1"/>
          </p:cNvSpPr>
          <p:nvPr>
            <p:ph type="title"/>
          </p:nvPr>
        </p:nvSpPr>
        <p:spPr>
          <a:xfrm>
            <a:off x="311700" y="-1078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Look at Thailand</a:t>
            </a:r>
            <a:endParaRPr/>
          </a:p>
        </p:txBody>
      </p:sp>
      <p:sp>
        <p:nvSpPr>
          <p:cNvPr id="310" name="Google Shape;310;p56"/>
          <p:cNvSpPr txBox="1"/>
          <p:nvPr/>
        </p:nvSpPr>
        <p:spPr>
          <a:xfrm>
            <a:off x="4064000" y="4193950"/>
            <a:ext cx="6804900" cy="7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56"/>
          <p:cNvSpPr txBox="1"/>
          <p:nvPr/>
        </p:nvSpPr>
        <p:spPr>
          <a:xfrm rot="-164" flipH="1">
            <a:off x="160675" y="4058399"/>
            <a:ext cx="6276900" cy="5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highlight>
                  <a:srgbClr val="FFFF00"/>
                </a:highlight>
              </a:rPr>
              <a:t>Dozens found guilty in Thailand in Human Trafficking Case</a:t>
            </a:r>
            <a:endParaRPr sz="1500" b="1">
              <a:highlight>
                <a:srgbClr val="FFFF00"/>
              </a:highlight>
            </a:endParaRPr>
          </a:p>
          <a:p>
            <a:pPr marL="0" lvl="0" indent="0" algn="l" rtl="0">
              <a:spcBef>
                <a:spcPts val="0"/>
              </a:spcBef>
              <a:spcAft>
                <a:spcPts val="0"/>
              </a:spcAft>
              <a:buNone/>
            </a:pPr>
            <a:r>
              <a:rPr lang="en" sz="1500" b="1">
                <a:highlight>
                  <a:srgbClr val="FFFF00"/>
                </a:highlight>
              </a:rPr>
              <a:t>The New York Times</a:t>
            </a:r>
            <a:endParaRPr sz="1500" b="1">
              <a:highlight>
                <a:srgbClr val="FFFF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swald"/>
                <a:ea typeface="Oswald"/>
                <a:cs typeface="Oswald"/>
                <a:sym typeface="Oswald"/>
              </a:rPr>
              <a:t>Some facts:</a:t>
            </a:r>
            <a:endParaRPr>
              <a:solidFill>
                <a:srgbClr val="FFFFFF"/>
              </a:solidFill>
              <a:latin typeface="Oswald"/>
              <a:ea typeface="Oswald"/>
              <a:cs typeface="Oswald"/>
              <a:sym typeface="Oswald"/>
            </a:endParaRPr>
          </a:p>
        </p:txBody>
      </p:sp>
      <p:sp>
        <p:nvSpPr>
          <p:cNvPr id="317" name="Google Shape;317;p5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2013-2015 Thai government pursued charges on the same company ( Boonmark ) with evidence.</a:t>
            </a:r>
            <a:endParaRPr>
              <a:solidFill>
                <a:srgbClr val="FFFFFF"/>
              </a:solidFill>
            </a:endParaRPr>
          </a:p>
          <a:p>
            <a:pPr marL="0" lvl="0" indent="0" algn="l" rtl="0">
              <a:spcBef>
                <a:spcPts val="1600"/>
              </a:spcBef>
              <a:spcAft>
                <a:spcPts val="0"/>
              </a:spcAft>
              <a:buNone/>
            </a:pPr>
            <a:r>
              <a:rPr lang="en">
                <a:solidFill>
                  <a:srgbClr val="FFFFFF"/>
                </a:solidFill>
              </a:rPr>
              <a:t>With this came a successful prosecution. Arrests, charges,and convicted the Notorious Guard ( Liam ), who was responsible for the most brutal tortures and murders on the fleet. </a:t>
            </a:r>
            <a:endParaRPr>
              <a:solidFill>
                <a:srgbClr val="FFFFFF"/>
              </a:solidFill>
            </a:endParaRPr>
          </a:p>
          <a:p>
            <a:pPr marL="0" lvl="0" indent="0" algn="l" rtl="0">
              <a:spcBef>
                <a:spcPts val="1600"/>
              </a:spcBef>
              <a:spcAft>
                <a:spcPts val="1600"/>
              </a:spcAft>
              <a:buNone/>
            </a:pPr>
            <a:r>
              <a:rPr lang="en">
                <a:solidFill>
                  <a:srgbClr val="FFFFFF"/>
                </a:solidFill>
              </a:rPr>
              <a:t>Most of the workers on board, were thankful that the Thai government pursued this case. However, they were mad because the trafficking charges were pursued, but not the murder ones. When many had witnessed murder firsthand.</a:t>
            </a:r>
            <a:r>
              <a:rPr lang="en"/>
              <a:t> </a:t>
            </a:r>
            <a:endParaRPr/>
          </a:p>
        </p:txBody>
      </p:sp>
      <p:sp>
        <p:nvSpPr>
          <p:cNvPr id="318" name="Google Shape;318;p5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When the Captain of this vessel was interviewed, he refused to say that he abused Burmese workers. This captain was the worst of the boonmark captains, as far as abuse goes. </a:t>
            </a:r>
            <a:endParaRPr>
              <a:solidFill>
                <a:srgbClr val="FFFFFF"/>
              </a:solidFill>
            </a:endParaRPr>
          </a:p>
          <a:p>
            <a:pPr marL="0" lvl="0" indent="0" algn="l" rtl="0">
              <a:spcBef>
                <a:spcPts val="1600"/>
              </a:spcBef>
              <a:spcAft>
                <a:spcPts val="0"/>
              </a:spcAft>
              <a:buNone/>
            </a:pPr>
            <a:r>
              <a:rPr lang="en">
                <a:solidFill>
                  <a:srgbClr val="FFFFFF"/>
                </a:solidFill>
              </a:rPr>
              <a:t>“ You can find the culprits, but there are other barriers such as the local level corruption involvement of law enforcement officers in the trafficking networks.Thus making it tougher for the Thai government able to prosecute the harsher cases like murder ones.” -theoutlawocean.com/thailand-sea-slavery/</a:t>
            </a:r>
            <a:endParaRPr>
              <a:solidFill>
                <a:srgbClr val="FFFFFF"/>
              </a:solidFill>
            </a:endParaRPr>
          </a:p>
          <a:p>
            <a:pPr marL="0" lvl="0" indent="0" algn="l" rtl="0">
              <a:spcBef>
                <a:spcPts val="160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58"/>
          <p:cNvSpPr txBox="1">
            <a:spLocks noGrp="1"/>
          </p:cNvSpPr>
          <p:nvPr>
            <p:ph type="body" idx="1"/>
          </p:nvPr>
        </p:nvSpPr>
        <p:spPr>
          <a:xfrm>
            <a:off x="311700" y="718375"/>
            <a:ext cx="4260300" cy="3850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b="1">
                <a:solidFill>
                  <a:srgbClr val="FFFFFF"/>
                </a:solidFill>
                <a:highlight>
                  <a:srgbClr val="FF0000"/>
                </a:highlight>
              </a:rPr>
              <a:t>T</a:t>
            </a:r>
            <a:r>
              <a:rPr lang="en" sz="1700" b="1">
                <a:solidFill>
                  <a:srgbClr val="FFFFFF"/>
                </a:solidFill>
                <a:highlight>
                  <a:srgbClr val="FF0000"/>
                </a:highlight>
              </a:rPr>
              <a:t>hailand's biggest port city.</a:t>
            </a:r>
            <a:endParaRPr sz="1700" b="1">
              <a:solidFill>
                <a:srgbClr val="FFFFFF"/>
              </a:solidFill>
              <a:highlight>
                <a:srgbClr val="FF0000"/>
              </a:highlight>
            </a:endParaRPr>
          </a:p>
          <a:p>
            <a:pPr marL="457200" lvl="0" indent="-336550" algn="l" rtl="0">
              <a:spcBef>
                <a:spcPts val="0"/>
              </a:spcBef>
              <a:spcAft>
                <a:spcPts val="0"/>
              </a:spcAft>
              <a:buClr>
                <a:srgbClr val="FFFFFF"/>
              </a:buClr>
              <a:buSzPts val="1700"/>
              <a:buChar char="➢"/>
            </a:pPr>
            <a:r>
              <a:rPr lang="en" sz="1700" b="1">
                <a:solidFill>
                  <a:srgbClr val="FFFFFF"/>
                </a:solidFill>
                <a:highlight>
                  <a:srgbClr val="FF0000"/>
                </a:highlight>
              </a:rPr>
              <a:t>The hub of the Thai Overseas fleets ( meaning the larger vessels that go further away for longer periods of time.) These ships have the most abuse cases.</a:t>
            </a:r>
            <a:endParaRPr sz="1700" b="1">
              <a:solidFill>
                <a:srgbClr val="FFFFFF"/>
              </a:solidFill>
              <a:highlight>
                <a:srgbClr val="FF0000"/>
              </a:highlight>
            </a:endParaRPr>
          </a:p>
          <a:p>
            <a:pPr marL="457200" lvl="0" indent="-336550" algn="l" rtl="0">
              <a:spcBef>
                <a:spcPts val="0"/>
              </a:spcBef>
              <a:spcAft>
                <a:spcPts val="0"/>
              </a:spcAft>
              <a:buClr>
                <a:srgbClr val="FFFFFF"/>
              </a:buClr>
              <a:buSzPts val="1700"/>
              <a:buChar char="➢"/>
            </a:pPr>
            <a:r>
              <a:rPr lang="en" sz="1700" b="1">
                <a:solidFill>
                  <a:srgbClr val="FFFFFF"/>
                </a:solidFill>
                <a:highlight>
                  <a:srgbClr val="FF0000"/>
                </a:highlight>
              </a:rPr>
              <a:t>Kan Tang ( Problematic Port ) has a lot of negative attention for abuses, because the ships are the least regulated. </a:t>
            </a:r>
            <a:endParaRPr sz="1700" b="1">
              <a:solidFill>
                <a:srgbClr val="FFFFFF"/>
              </a:solidFill>
              <a:highlight>
                <a:srgbClr val="FF0000"/>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7"/>
        <p:cNvGrpSpPr/>
        <p:nvPr/>
      </p:nvGrpSpPr>
      <p:grpSpPr>
        <a:xfrm>
          <a:off x="0" y="0"/>
          <a:ext cx="0" cy="0"/>
          <a:chOff x="0" y="0"/>
          <a:chExt cx="0" cy="0"/>
        </a:xfrm>
      </p:grpSpPr>
      <p:pic>
        <p:nvPicPr>
          <p:cNvPr id="328" name="Google Shape;328;p59" descr="Forced labor and other rights abuses are widespread in Thailand’s fishing fleets despite government and industry commitments to comprehensive reforms. &#10;&#10;The xx-page report, Hidden Chains: Forced Labor and Rights Abuses in Thailand’s Fishing Industry, describes how migrant fishermen from neighboring countries in Southeast Asia are often trafficked into fishing work, prevented from changing employers, not paid on time and paid below the minimum wage. Migrant workers do not receive Thai labor law protections and do not have the right to form a labor union." title="Thailand: Forced Labor, Trafficking Persist in Fishing Fleets">
            <a:hlinkClick r:id="rId3"/>
          </p:cNvPr>
          <p:cNvPicPr preferRelativeResize="0"/>
          <p:nvPr/>
        </p:nvPicPr>
        <p:blipFill>
          <a:blip r:embed="rId4">
            <a:alphaModFix/>
          </a:blip>
          <a:stretch>
            <a:fillRect/>
          </a:stretch>
        </p:blipFill>
        <p:spPr>
          <a:xfrm>
            <a:off x="873801" y="0"/>
            <a:ext cx="7396392"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 Resources">
  <a:themeElements>
    <a:clrScheme name="Simple Light">
      <a:dk1>
        <a:srgbClr val="000000"/>
      </a:dk1>
      <a:lt1>
        <a:srgbClr val="FFFFFF"/>
      </a:lt1>
      <a:dk2>
        <a:srgbClr val="595959"/>
      </a:dk2>
      <a:lt2>
        <a:srgbClr val="EEEEEE"/>
      </a:lt2>
      <a:accent1>
        <a:srgbClr val="B2E2E3"/>
      </a:accent1>
      <a:accent2>
        <a:srgbClr val="5BB8BB"/>
      </a:accent2>
      <a:accent3>
        <a:srgbClr val="5EDBEF"/>
      </a:accent3>
      <a:accent4>
        <a:srgbClr val="6DCFD1"/>
      </a:accent4>
      <a:accent5>
        <a:srgbClr val="0097A7"/>
      </a:accent5>
      <a:accent6>
        <a:srgbClr val="00C3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2410</Words>
  <Application>Microsoft Macintosh PowerPoint</Application>
  <PresentationFormat>On-screen Show (16:9)</PresentationFormat>
  <Paragraphs>183</Paragraphs>
  <Slides>30</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Roboto</vt:lpstr>
      <vt:lpstr>Oswald</vt:lpstr>
      <vt:lpstr>Staatliches</vt:lpstr>
      <vt:lpstr>Georgia</vt:lpstr>
      <vt:lpstr>Simple Light</vt:lpstr>
      <vt:lpstr>Water Resources</vt:lpstr>
      <vt:lpstr>PowerPoint Presentation</vt:lpstr>
      <vt:lpstr>PowerPoint Presentation</vt:lpstr>
      <vt:lpstr>A look at the Thailand Fishery</vt:lpstr>
      <vt:lpstr>PowerPoint Presentation</vt:lpstr>
      <vt:lpstr>PowerPoint Presentation</vt:lpstr>
      <vt:lpstr>A Look at Thailand</vt:lpstr>
      <vt:lpstr>Some facts:</vt:lpstr>
      <vt:lpstr>PowerPoint Presentation</vt:lpstr>
      <vt:lpstr>PowerPoint Presentation</vt:lpstr>
      <vt:lpstr>Reform and what is the problem?</vt:lpstr>
      <vt:lpstr>The Issue.....</vt:lpstr>
      <vt:lpstr>Recommendations </vt:lpstr>
      <vt:lpstr>Thailand- A historical look</vt:lpstr>
      <vt:lpstr>PowerPoint Presentation</vt:lpstr>
      <vt:lpstr>Today</vt:lpstr>
      <vt:lpstr>PowerPoint Presentation</vt:lpstr>
      <vt:lpstr>PowerPoint Presentation</vt:lpstr>
      <vt:lpstr>General information</vt:lpstr>
      <vt:lpstr>Human rights violations in japan</vt:lpstr>
      <vt:lpstr>PowerPoint Presentation</vt:lpstr>
      <vt:lpstr>Women’s Rights Violations in Fisheries</vt:lpstr>
      <vt:lpstr>PowerPoint Presentation</vt:lpstr>
      <vt:lpstr>PowerPoint Presentation</vt:lpstr>
      <vt:lpstr>PowerPoint Presentation</vt:lpstr>
      <vt:lpstr>Fun Fact!</vt:lpstr>
      <vt:lpstr>Concerns:</vt:lpstr>
      <vt:lpstr>Recommendations Continued: </vt:lpstr>
      <vt:lpstr>Let’s Shed some Light...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Peter Westley</cp:lastModifiedBy>
  <cp:revision>1</cp:revision>
  <dcterms:modified xsi:type="dcterms:W3CDTF">2020-12-04T19:02:55Z</dcterms:modified>
</cp:coreProperties>
</file>